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93" r:id="rId3"/>
    <p:sldId id="258" r:id="rId4"/>
    <p:sldId id="259" r:id="rId5"/>
    <p:sldId id="260" r:id="rId6"/>
    <p:sldId id="262" r:id="rId7"/>
    <p:sldId id="263" r:id="rId8"/>
    <p:sldId id="275" r:id="rId9"/>
    <p:sldId id="287" r:id="rId10"/>
    <p:sldId id="288" r:id="rId11"/>
    <p:sldId id="276" r:id="rId12"/>
    <p:sldId id="264" r:id="rId13"/>
    <p:sldId id="269" r:id="rId14"/>
    <p:sldId id="296" r:id="rId15"/>
    <p:sldId id="271" r:id="rId16"/>
    <p:sldId id="272" r:id="rId17"/>
    <p:sldId id="270" r:id="rId18"/>
    <p:sldId id="273" r:id="rId19"/>
    <p:sldId id="277" r:id="rId20"/>
    <p:sldId id="281" r:id="rId21"/>
    <p:sldId id="280" r:id="rId22"/>
    <p:sldId id="279" r:id="rId23"/>
    <p:sldId id="282" r:id="rId24"/>
    <p:sldId id="283" r:id="rId25"/>
    <p:sldId id="284" r:id="rId26"/>
    <p:sldId id="285" r:id="rId27"/>
    <p:sldId id="289" r:id="rId28"/>
    <p:sldId id="291" r:id="rId29"/>
    <p:sldId id="286" r:id="rId30"/>
    <p:sldId id="294" r:id="rId31"/>
    <p:sldId id="29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9B"/>
    <a:srgbClr val="C1440C"/>
    <a:srgbClr val="DAA600"/>
    <a:srgbClr val="C5F5FF"/>
    <a:srgbClr val="FACAB4"/>
    <a:srgbClr val="F7A681"/>
    <a:srgbClr val="C8DC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3" autoAdjust="0"/>
    <p:restoredTop sz="78694" autoAdjust="0"/>
  </p:normalViewPr>
  <p:slideViewPr>
    <p:cSldViewPr snapToGrid="0">
      <p:cViewPr varScale="1">
        <p:scale>
          <a:sx n="57" d="100"/>
          <a:sy n="57" d="100"/>
        </p:scale>
        <p:origin x="1110" y="78"/>
      </p:cViewPr>
      <p:guideLst>
        <p:guide orient="horz" pos="232"/>
        <p:guide pos="3840"/>
      </p:guideLst>
    </p:cSldViewPr>
  </p:slideViewPr>
  <p:notesTextViewPr>
    <p:cViewPr>
      <p:scale>
        <a:sx n="1" d="1"/>
        <a:sy n="1" d="1"/>
      </p:scale>
      <p:origin x="0" y="-269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6" Type="http://schemas.openxmlformats.org/officeDocument/2006/relationships/image" Target="../media/image32.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6" Type="http://schemas.openxmlformats.org/officeDocument/2006/relationships/image" Target="../media/image32.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D2C69-DCC6-4E37-8F90-0E0E194B704E}" type="doc">
      <dgm:prSet loTypeId="urn:microsoft.com/office/officeart/2005/8/layout/hList7" loCatId="list" qsTypeId="urn:microsoft.com/office/officeart/2005/8/quickstyle/simple1" qsCatId="simple" csTypeId="urn:microsoft.com/office/officeart/2005/8/colors/accent6_2" csCatId="accent6" phldr="1"/>
      <dgm:spPr/>
      <dgm:t>
        <a:bodyPr/>
        <a:lstStyle/>
        <a:p>
          <a:endParaRPr lang="fr-FR"/>
        </a:p>
      </dgm:t>
    </dgm:pt>
    <dgm:pt modelId="{E707DD93-63C1-4DD4-A255-FDCD2F7D9209}">
      <dgm:prSet phldrT="[Texte]" custT="1"/>
      <dgm:spPr/>
      <dgm:t>
        <a:bodyPr/>
        <a:lstStyle/>
        <a:p>
          <a:r>
            <a:rPr lang="fr-FR" sz="1600" dirty="0">
              <a:solidFill>
                <a:schemeClr val="tx1"/>
              </a:solidFill>
            </a:rPr>
            <a:t>Information des familles</a:t>
          </a:r>
        </a:p>
      </dgm:t>
    </dgm:pt>
    <dgm:pt modelId="{4367DF6D-B890-41CA-B23E-06D9C4EB7A43}" type="parTrans" cxnId="{2AC2C536-D642-4B8D-A776-E6872E976835}">
      <dgm:prSet/>
      <dgm:spPr/>
      <dgm:t>
        <a:bodyPr/>
        <a:lstStyle/>
        <a:p>
          <a:endParaRPr lang="fr-FR">
            <a:solidFill>
              <a:schemeClr val="tx1"/>
            </a:solidFill>
          </a:endParaRPr>
        </a:p>
      </dgm:t>
    </dgm:pt>
    <dgm:pt modelId="{9D28A167-ADD7-43CA-8834-34FF4E5E0EAC}" type="sibTrans" cxnId="{2AC2C536-D642-4B8D-A776-E6872E976835}">
      <dgm:prSet/>
      <dgm:spPr/>
      <dgm:t>
        <a:bodyPr/>
        <a:lstStyle/>
        <a:p>
          <a:endParaRPr lang="fr-FR">
            <a:solidFill>
              <a:schemeClr val="tx1"/>
            </a:solidFill>
          </a:endParaRPr>
        </a:p>
      </dgm:t>
    </dgm:pt>
    <dgm:pt modelId="{53FA69BE-71C8-4721-BE8F-3715CC73111D}">
      <dgm:prSet custT="1"/>
      <dgm:spPr/>
      <dgm:t>
        <a:bodyPr/>
        <a:lstStyle/>
        <a:p>
          <a:r>
            <a:rPr lang="fr-FR" sz="1600" dirty="0">
              <a:solidFill>
                <a:schemeClr val="tx1"/>
              </a:solidFill>
            </a:rPr>
            <a:t>Autorisation parentale pour :</a:t>
          </a:r>
        </a:p>
      </dgm:t>
    </dgm:pt>
    <dgm:pt modelId="{1AE79DA8-CFF7-4FC5-BE68-8E9285E58B31}" type="parTrans" cxnId="{0E2FD452-C28C-4155-8477-118DE61F9685}">
      <dgm:prSet/>
      <dgm:spPr/>
      <dgm:t>
        <a:bodyPr/>
        <a:lstStyle/>
        <a:p>
          <a:endParaRPr lang="fr-FR">
            <a:solidFill>
              <a:schemeClr val="tx1"/>
            </a:solidFill>
          </a:endParaRPr>
        </a:p>
      </dgm:t>
    </dgm:pt>
    <dgm:pt modelId="{054E5A20-8801-4AF3-B743-EE74E0F6F03C}" type="sibTrans" cxnId="{0E2FD452-C28C-4155-8477-118DE61F9685}">
      <dgm:prSet/>
      <dgm:spPr/>
      <dgm:t>
        <a:bodyPr/>
        <a:lstStyle/>
        <a:p>
          <a:endParaRPr lang="fr-FR">
            <a:solidFill>
              <a:schemeClr val="tx1"/>
            </a:solidFill>
          </a:endParaRPr>
        </a:p>
      </dgm:t>
    </dgm:pt>
    <dgm:pt modelId="{137C000B-8E20-4EC7-AFBD-5D4F099644E3}">
      <dgm:prSet custT="1"/>
      <dgm:spPr/>
      <dgm:t>
        <a:bodyPr/>
        <a:lstStyle/>
        <a:p>
          <a:r>
            <a:rPr lang="fr-FR" sz="1600">
              <a:solidFill>
                <a:schemeClr val="tx1"/>
              </a:solidFill>
            </a:rPr>
            <a:t>Continuité de la prise en charge du mineur</a:t>
          </a:r>
          <a:endParaRPr lang="fr-FR" sz="1600" dirty="0">
            <a:solidFill>
              <a:schemeClr val="tx1"/>
            </a:solidFill>
          </a:endParaRPr>
        </a:p>
      </dgm:t>
    </dgm:pt>
    <dgm:pt modelId="{A1D7A3DA-9794-46BA-9BF5-B8B3356EF0E8}" type="parTrans" cxnId="{F469581F-B34D-4286-848A-73A21C177A69}">
      <dgm:prSet/>
      <dgm:spPr/>
      <dgm:t>
        <a:bodyPr/>
        <a:lstStyle/>
        <a:p>
          <a:endParaRPr lang="fr-FR">
            <a:solidFill>
              <a:schemeClr val="tx1"/>
            </a:solidFill>
          </a:endParaRPr>
        </a:p>
      </dgm:t>
    </dgm:pt>
    <dgm:pt modelId="{1DAE379A-DED3-482A-B6C8-C13694DE62B5}" type="sibTrans" cxnId="{F469581F-B34D-4286-848A-73A21C177A69}">
      <dgm:prSet/>
      <dgm:spPr/>
      <dgm:t>
        <a:bodyPr/>
        <a:lstStyle/>
        <a:p>
          <a:endParaRPr lang="fr-FR">
            <a:solidFill>
              <a:schemeClr val="tx1"/>
            </a:solidFill>
          </a:endParaRPr>
        </a:p>
      </dgm:t>
    </dgm:pt>
    <dgm:pt modelId="{BD8072F2-E37F-481B-92E5-42A7F10474F6}">
      <dgm:prSet custT="1"/>
      <dgm:spPr/>
      <dgm:t>
        <a:bodyPr/>
        <a:lstStyle/>
        <a:p>
          <a:r>
            <a:rPr lang="fr-FR" sz="1600" dirty="0">
              <a:solidFill>
                <a:schemeClr val="tx1"/>
              </a:solidFill>
            </a:rPr>
            <a:t>Référent désigné pour la sortie / le séjour</a:t>
          </a:r>
        </a:p>
      </dgm:t>
    </dgm:pt>
    <dgm:pt modelId="{EC84C85B-3B9A-48D1-8682-E0F2FC947FBE}" type="parTrans" cxnId="{A0F0873A-C96E-46DE-97AF-3E5609F8041E}">
      <dgm:prSet/>
      <dgm:spPr/>
      <dgm:t>
        <a:bodyPr/>
        <a:lstStyle/>
        <a:p>
          <a:endParaRPr lang="fr-FR">
            <a:solidFill>
              <a:schemeClr val="tx1"/>
            </a:solidFill>
          </a:endParaRPr>
        </a:p>
      </dgm:t>
    </dgm:pt>
    <dgm:pt modelId="{51A4F9CE-2929-4E0B-AE75-428C5ACA5F1B}" type="sibTrans" cxnId="{A0F0873A-C96E-46DE-97AF-3E5609F8041E}">
      <dgm:prSet/>
      <dgm:spPr/>
      <dgm:t>
        <a:bodyPr/>
        <a:lstStyle/>
        <a:p>
          <a:endParaRPr lang="fr-FR">
            <a:solidFill>
              <a:schemeClr val="tx1"/>
            </a:solidFill>
          </a:endParaRPr>
        </a:p>
      </dgm:t>
    </dgm:pt>
    <dgm:pt modelId="{654F132B-FEDF-47D7-96C0-038B6862052D}">
      <dgm:prSet custT="1"/>
      <dgm:spPr/>
      <dgm:t>
        <a:bodyPr/>
        <a:lstStyle/>
        <a:p>
          <a:r>
            <a:rPr lang="fr-FR" sz="1600" dirty="0" err="1">
              <a:solidFill>
                <a:schemeClr val="tx1"/>
              </a:solidFill>
            </a:rPr>
            <a:t>Comporte-ment</a:t>
          </a:r>
          <a:r>
            <a:rPr lang="fr-FR" sz="1600" dirty="0">
              <a:solidFill>
                <a:schemeClr val="tx1"/>
              </a:solidFill>
            </a:rPr>
            <a:t> des adultes (horaire, tenue, attitude…)</a:t>
          </a:r>
        </a:p>
      </dgm:t>
    </dgm:pt>
    <dgm:pt modelId="{88AD3592-C4A6-40EF-AC1F-8A0578ADFF37}" type="parTrans" cxnId="{AF7F877E-6ED8-4EE4-BBE7-D53E7E37E223}">
      <dgm:prSet/>
      <dgm:spPr/>
      <dgm:t>
        <a:bodyPr/>
        <a:lstStyle/>
        <a:p>
          <a:endParaRPr lang="fr-FR">
            <a:solidFill>
              <a:schemeClr val="tx1"/>
            </a:solidFill>
          </a:endParaRPr>
        </a:p>
      </dgm:t>
    </dgm:pt>
    <dgm:pt modelId="{4B2D4033-0370-4A62-BE17-B952D89E1E1C}" type="sibTrans" cxnId="{AF7F877E-6ED8-4EE4-BBE7-D53E7E37E223}">
      <dgm:prSet/>
      <dgm:spPr/>
      <dgm:t>
        <a:bodyPr/>
        <a:lstStyle/>
        <a:p>
          <a:endParaRPr lang="fr-FR">
            <a:solidFill>
              <a:schemeClr val="tx1"/>
            </a:solidFill>
          </a:endParaRPr>
        </a:p>
      </dgm:t>
    </dgm:pt>
    <dgm:pt modelId="{DD38977B-F26A-4F23-9179-FFAA0C66383D}">
      <dgm:prSet custT="1"/>
      <dgm:spPr/>
      <dgm:t>
        <a:bodyPr/>
        <a:lstStyle/>
        <a:p>
          <a:r>
            <a:rPr lang="fr-FR" sz="1600" dirty="0">
              <a:solidFill>
                <a:schemeClr val="tx1"/>
              </a:solidFill>
            </a:rPr>
            <a:t>Rythme de la sortie / du séjour adapté à l'âge</a:t>
          </a:r>
        </a:p>
      </dgm:t>
    </dgm:pt>
    <dgm:pt modelId="{E3BC8DD7-6987-480B-BAD6-ECD200706DB6}" type="parTrans" cxnId="{1D18D226-5600-49A0-9773-829478E16B32}">
      <dgm:prSet/>
      <dgm:spPr/>
      <dgm:t>
        <a:bodyPr/>
        <a:lstStyle/>
        <a:p>
          <a:endParaRPr lang="fr-FR">
            <a:solidFill>
              <a:schemeClr val="tx1"/>
            </a:solidFill>
          </a:endParaRPr>
        </a:p>
      </dgm:t>
    </dgm:pt>
    <dgm:pt modelId="{350BC9B7-84E1-4DA0-95AA-909A7D1FBA37}" type="sibTrans" cxnId="{1D18D226-5600-49A0-9773-829478E16B32}">
      <dgm:prSet/>
      <dgm:spPr/>
      <dgm:t>
        <a:bodyPr/>
        <a:lstStyle/>
        <a:p>
          <a:endParaRPr lang="fr-FR">
            <a:solidFill>
              <a:schemeClr val="tx1"/>
            </a:solidFill>
          </a:endParaRPr>
        </a:p>
      </dgm:t>
    </dgm:pt>
    <dgm:pt modelId="{FD775057-0218-43D9-9049-4A6CF13114B3}">
      <dgm:prSet custT="1"/>
      <dgm:spPr/>
      <dgm:t>
        <a:bodyPr/>
        <a:lstStyle/>
        <a:p>
          <a:r>
            <a:rPr lang="fr-FR" sz="1600" dirty="0">
              <a:solidFill>
                <a:schemeClr val="tx1"/>
              </a:solidFill>
            </a:rPr>
            <a:t>Honorabilité des encadrants</a:t>
          </a:r>
        </a:p>
      </dgm:t>
    </dgm:pt>
    <dgm:pt modelId="{50779A65-D296-48C9-BB65-516F393A072D}" type="parTrans" cxnId="{B4844E30-A96D-4C20-8D40-27EB86975807}">
      <dgm:prSet/>
      <dgm:spPr/>
      <dgm:t>
        <a:bodyPr/>
        <a:lstStyle/>
        <a:p>
          <a:endParaRPr lang="fr-FR">
            <a:solidFill>
              <a:schemeClr val="tx1"/>
            </a:solidFill>
          </a:endParaRPr>
        </a:p>
      </dgm:t>
    </dgm:pt>
    <dgm:pt modelId="{89B6BD76-9EA6-4DAA-BCB9-A9AF8800ED07}" type="sibTrans" cxnId="{B4844E30-A96D-4C20-8D40-27EB86975807}">
      <dgm:prSet/>
      <dgm:spPr/>
      <dgm:t>
        <a:bodyPr/>
        <a:lstStyle/>
        <a:p>
          <a:endParaRPr lang="fr-FR">
            <a:solidFill>
              <a:schemeClr val="tx1"/>
            </a:solidFill>
          </a:endParaRPr>
        </a:p>
      </dgm:t>
    </dgm:pt>
    <dgm:pt modelId="{10FA9551-CD1D-4172-9B5E-10DCC2F2F2D0}">
      <dgm:prSet custT="1"/>
      <dgm:spPr/>
      <dgm:t>
        <a:bodyPr/>
        <a:lstStyle/>
        <a:p>
          <a:r>
            <a:rPr lang="fr-FR" sz="1600" dirty="0">
              <a:solidFill>
                <a:schemeClr val="tx1"/>
              </a:solidFill>
            </a:rPr>
            <a:t>Informations sanitaires</a:t>
          </a:r>
        </a:p>
      </dgm:t>
    </dgm:pt>
    <dgm:pt modelId="{7C4527DF-9FF1-46C2-887B-FF9C8578DFF4}" type="parTrans" cxnId="{49F41973-7B5B-42E3-8ABE-2F6ED1BB4C96}">
      <dgm:prSet/>
      <dgm:spPr/>
      <dgm:t>
        <a:bodyPr/>
        <a:lstStyle/>
        <a:p>
          <a:endParaRPr lang="fr-FR"/>
        </a:p>
      </dgm:t>
    </dgm:pt>
    <dgm:pt modelId="{A44832A0-5CC2-4458-B569-6EE9121D9377}" type="sibTrans" cxnId="{49F41973-7B5B-42E3-8ABE-2F6ED1BB4C96}">
      <dgm:prSet/>
      <dgm:spPr/>
      <dgm:t>
        <a:bodyPr/>
        <a:lstStyle/>
        <a:p>
          <a:endParaRPr lang="fr-FR"/>
        </a:p>
      </dgm:t>
    </dgm:pt>
    <dgm:pt modelId="{C4D7BF33-28B9-46C5-9022-EA152B3E58C2}" type="pres">
      <dgm:prSet presAssocID="{AFCD2C69-DCC6-4E37-8F90-0E0E194B704E}" presName="Name0" presStyleCnt="0">
        <dgm:presLayoutVars>
          <dgm:dir/>
          <dgm:resizeHandles val="exact"/>
        </dgm:presLayoutVars>
      </dgm:prSet>
      <dgm:spPr/>
    </dgm:pt>
    <dgm:pt modelId="{ACC10385-3671-4CA1-A66F-0C4917AE6604}" type="pres">
      <dgm:prSet presAssocID="{AFCD2C69-DCC6-4E37-8F90-0E0E194B704E}" presName="fgShape" presStyleLbl="fgShp" presStyleIdx="0" presStyleCnt="1"/>
      <dgm:spPr/>
    </dgm:pt>
    <dgm:pt modelId="{BC1FEA1F-9500-4EDD-81F8-6F6CCD30BEA9}" type="pres">
      <dgm:prSet presAssocID="{AFCD2C69-DCC6-4E37-8F90-0E0E194B704E}" presName="linComp" presStyleCnt="0"/>
      <dgm:spPr/>
    </dgm:pt>
    <dgm:pt modelId="{98A4B3BC-6AC7-40F5-8012-29038B0DD8A4}" type="pres">
      <dgm:prSet presAssocID="{E707DD93-63C1-4DD4-A255-FDCD2F7D9209}" presName="compNode" presStyleCnt="0"/>
      <dgm:spPr/>
    </dgm:pt>
    <dgm:pt modelId="{45DD3A9B-44E2-40D7-AFDD-F22A218744C8}" type="pres">
      <dgm:prSet presAssocID="{E707DD93-63C1-4DD4-A255-FDCD2F7D9209}" presName="bkgdShape" presStyleLbl="node1" presStyleIdx="0" presStyleCnt="8"/>
      <dgm:spPr/>
    </dgm:pt>
    <dgm:pt modelId="{A70844FC-2662-4B70-87EB-F37EAE8A7ED3}" type="pres">
      <dgm:prSet presAssocID="{E707DD93-63C1-4DD4-A255-FDCD2F7D9209}" presName="nodeTx" presStyleLbl="node1" presStyleIdx="0" presStyleCnt="8">
        <dgm:presLayoutVars>
          <dgm:bulletEnabled val="1"/>
        </dgm:presLayoutVars>
      </dgm:prSet>
      <dgm:spPr/>
    </dgm:pt>
    <dgm:pt modelId="{B190B2DB-03EA-4DC9-B02D-36CC98A47AC3}" type="pres">
      <dgm:prSet presAssocID="{E707DD93-63C1-4DD4-A255-FDCD2F7D9209}" presName="invisiNode" presStyleLbl="node1" presStyleIdx="0" presStyleCnt="8"/>
      <dgm:spPr/>
    </dgm:pt>
    <dgm:pt modelId="{90822496-DF59-4BE1-B723-789AC8B0450E}" type="pres">
      <dgm:prSet presAssocID="{E707DD93-63C1-4DD4-A255-FDCD2F7D9209}"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formations"/>
        </a:ext>
      </dgm:extLst>
    </dgm:pt>
    <dgm:pt modelId="{935B6A69-481D-47F4-881F-5CA684409868}" type="pres">
      <dgm:prSet presAssocID="{9D28A167-ADD7-43CA-8834-34FF4E5E0EAC}" presName="sibTrans" presStyleLbl="sibTrans2D1" presStyleIdx="0" presStyleCnt="0"/>
      <dgm:spPr/>
    </dgm:pt>
    <dgm:pt modelId="{81397AC6-ED84-471F-AB77-D4576F1F8C66}" type="pres">
      <dgm:prSet presAssocID="{53FA69BE-71C8-4721-BE8F-3715CC73111D}" presName="compNode" presStyleCnt="0"/>
      <dgm:spPr/>
    </dgm:pt>
    <dgm:pt modelId="{2D08224D-A30C-49F6-B178-48FD639B10FF}" type="pres">
      <dgm:prSet presAssocID="{53FA69BE-71C8-4721-BE8F-3715CC73111D}" presName="bkgdShape" presStyleLbl="node1" presStyleIdx="1" presStyleCnt="8"/>
      <dgm:spPr/>
    </dgm:pt>
    <dgm:pt modelId="{CA727EBF-4425-48EE-AF2E-7061C09F24A8}" type="pres">
      <dgm:prSet presAssocID="{53FA69BE-71C8-4721-BE8F-3715CC73111D}" presName="nodeTx" presStyleLbl="node1" presStyleIdx="1" presStyleCnt="8">
        <dgm:presLayoutVars>
          <dgm:bulletEnabled val="1"/>
        </dgm:presLayoutVars>
      </dgm:prSet>
      <dgm:spPr/>
    </dgm:pt>
    <dgm:pt modelId="{E06664E8-3BC1-4B6F-ABD0-8D9BC1FA4FD2}" type="pres">
      <dgm:prSet presAssocID="{53FA69BE-71C8-4721-BE8F-3715CC73111D}" presName="invisiNode" presStyleLbl="node1" presStyleIdx="1" presStyleCnt="8"/>
      <dgm:spPr/>
    </dgm:pt>
    <dgm:pt modelId="{17B597D5-EF88-4012-8327-9EB9461CEC44}" type="pres">
      <dgm:prSet presAssocID="{53FA69BE-71C8-4721-BE8F-3715CC73111D}" presName="imagNode" presStyleLbl="fgImgPlac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trat (droite à gauche)"/>
        </a:ext>
      </dgm:extLst>
    </dgm:pt>
    <dgm:pt modelId="{BC75E302-0B2D-4BD0-AB97-061FCDF38FE0}" type="pres">
      <dgm:prSet presAssocID="{054E5A20-8801-4AF3-B743-EE74E0F6F03C}" presName="sibTrans" presStyleLbl="sibTrans2D1" presStyleIdx="0" presStyleCnt="0"/>
      <dgm:spPr/>
    </dgm:pt>
    <dgm:pt modelId="{80E7472E-1528-4A9B-995D-4A3F015CFF5B}" type="pres">
      <dgm:prSet presAssocID="{137C000B-8E20-4EC7-AFBD-5D4F099644E3}" presName="compNode" presStyleCnt="0"/>
      <dgm:spPr/>
    </dgm:pt>
    <dgm:pt modelId="{6A7B921E-9551-4523-88BF-518854B1A217}" type="pres">
      <dgm:prSet presAssocID="{137C000B-8E20-4EC7-AFBD-5D4F099644E3}" presName="bkgdShape" presStyleLbl="node1" presStyleIdx="2" presStyleCnt="8"/>
      <dgm:spPr/>
    </dgm:pt>
    <dgm:pt modelId="{E9F96D02-9C95-42C7-BFA5-C282ABA3ED3D}" type="pres">
      <dgm:prSet presAssocID="{137C000B-8E20-4EC7-AFBD-5D4F099644E3}" presName="nodeTx" presStyleLbl="node1" presStyleIdx="2" presStyleCnt="8">
        <dgm:presLayoutVars>
          <dgm:bulletEnabled val="1"/>
        </dgm:presLayoutVars>
      </dgm:prSet>
      <dgm:spPr/>
    </dgm:pt>
    <dgm:pt modelId="{591E6E52-F076-498E-A100-08586014E923}" type="pres">
      <dgm:prSet presAssocID="{137C000B-8E20-4EC7-AFBD-5D4F099644E3}" presName="invisiNode" presStyleLbl="node1" presStyleIdx="2" presStyleCnt="8"/>
      <dgm:spPr/>
    </dgm:pt>
    <dgm:pt modelId="{F9DC79F4-B321-4A22-95E3-67F1C13F0372}" type="pres">
      <dgm:prSet presAssocID="{137C000B-8E20-4EC7-AFBD-5D4F099644E3}" presName="imagNode"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ymbole de recyclage"/>
        </a:ext>
      </dgm:extLst>
    </dgm:pt>
    <dgm:pt modelId="{C17D1F80-017F-46E2-842A-1C3AD8C86FB8}" type="pres">
      <dgm:prSet presAssocID="{1DAE379A-DED3-482A-B6C8-C13694DE62B5}" presName="sibTrans" presStyleLbl="sibTrans2D1" presStyleIdx="0" presStyleCnt="0"/>
      <dgm:spPr/>
    </dgm:pt>
    <dgm:pt modelId="{E3B2DBD8-7C6E-41E7-8AC2-BBAC8A67BF2F}" type="pres">
      <dgm:prSet presAssocID="{BD8072F2-E37F-481B-92E5-42A7F10474F6}" presName="compNode" presStyleCnt="0"/>
      <dgm:spPr/>
    </dgm:pt>
    <dgm:pt modelId="{542D3EB2-91DF-4CAC-ACB0-4B5F955271A4}" type="pres">
      <dgm:prSet presAssocID="{BD8072F2-E37F-481B-92E5-42A7F10474F6}" presName="bkgdShape" presStyleLbl="node1" presStyleIdx="3" presStyleCnt="8"/>
      <dgm:spPr/>
    </dgm:pt>
    <dgm:pt modelId="{057429AC-17FE-48DB-AB95-3A8558B5BB1D}" type="pres">
      <dgm:prSet presAssocID="{BD8072F2-E37F-481B-92E5-42A7F10474F6}" presName="nodeTx" presStyleLbl="node1" presStyleIdx="3" presStyleCnt="8">
        <dgm:presLayoutVars>
          <dgm:bulletEnabled val="1"/>
        </dgm:presLayoutVars>
      </dgm:prSet>
      <dgm:spPr/>
    </dgm:pt>
    <dgm:pt modelId="{89893D8D-89A1-423B-9BC9-818AAF42734C}" type="pres">
      <dgm:prSet presAssocID="{BD8072F2-E37F-481B-92E5-42A7F10474F6}" presName="invisiNode" presStyleLbl="node1" presStyleIdx="3" presStyleCnt="8"/>
      <dgm:spPr/>
    </dgm:pt>
    <dgm:pt modelId="{8E9D7F11-E0E9-4816-B897-A49F0FC0E418}" type="pres">
      <dgm:prSet presAssocID="{BD8072F2-E37F-481B-92E5-42A7F10474F6}" presName="imagNode"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mme avec enfant"/>
        </a:ext>
      </dgm:extLst>
    </dgm:pt>
    <dgm:pt modelId="{E1F3235E-131A-4E26-AF8F-FA0C26D6173D}" type="pres">
      <dgm:prSet presAssocID="{51A4F9CE-2929-4E0B-AE75-428C5ACA5F1B}" presName="sibTrans" presStyleLbl="sibTrans2D1" presStyleIdx="0" presStyleCnt="0"/>
      <dgm:spPr/>
    </dgm:pt>
    <dgm:pt modelId="{C5A25B28-2AA5-4F6B-BCA7-EDE7173A213F}" type="pres">
      <dgm:prSet presAssocID="{654F132B-FEDF-47D7-96C0-038B6862052D}" presName="compNode" presStyleCnt="0"/>
      <dgm:spPr/>
    </dgm:pt>
    <dgm:pt modelId="{98DF8A76-87CA-4BE2-8A41-8A239021BC08}" type="pres">
      <dgm:prSet presAssocID="{654F132B-FEDF-47D7-96C0-038B6862052D}" presName="bkgdShape" presStyleLbl="node1" presStyleIdx="4" presStyleCnt="8"/>
      <dgm:spPr/>
    </dgm:pt>
    <dgm:pt modelId="{AFE7692A-B913-427A-9263-6FBAD2FD74C7}" type="pres">
      <dgm:prSet presAssocID="{654F132B-FEDF-47D7-96C0-038B6862052D}" presName="nodeTx" presStyleLbl="node1" presStyleIdx="4" presStyleCnt="8">
        <dgm:presLayoutVars>
          <dgm:bulletEnabled val="1"/>
        </dgm:presLayoutVars>
      </dgm:prSet>
      <dgm:spPr/>
    </dgm:pt>
    <dgm:pt modelId="{962EC8E3-C012-480E-8419-820F0C615A1A}" type="pres">
      <dgm:prSet presAssocID="{654F132B-FEDF-47D7-96C0-038B6862052D}" presName="invisiNode" presStyleLbl="node1" presStyleIdx="4" presStyleCnt="8"/>
      <dgm:spPr/>
    </dgm:pt>
    <dgm:pt modelId="{E4542799-0E9A-4B3D-9DB2-12985800F979}" type="pres">
      <dgm:prSet presAssocID="{654F132B-FEDF-47D7-96C0-038B6862052D}" presName="imagNode" presStyleLbl="fgImgPlac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Vin"/>
        </a:ext>
      </dgm:extLst>
    </dgm:pt>
    <dgm:pt modelId="{A318CCF1-5296-4B1E-AA05-ECB4A2ABDE96}" type="pres">
      <dgm:prSet presAssocID="{4B2D4033-0370-4A62-BE17-B952D89E1E1C}" presName="sibTrans" presStyleLbl="sibTrans2D1" presStyleIdx="0" presStyleCnt="0"/>
      <dgm:spPr/>
    </dgm:pt>
    <dgm:pt modelId="{33F5378A-A861-4027-9DEE-8FC0EE19C9F1}" type="pres">
      <dgm:prSet presAssocID="{DD38977B-F26A-4F23-9179-FFAA0C66383D}" presName="compNode" presStyleCnt="0"/>
      <dgm:spPr/>
    </dgm:pt>
    <dgm:pt modelId="{AAAF7136-52B6-4D97-803B-66F71D53E89D}" type="pres">
      <dgm:prSet presAssocID="{DD38977B-F26A-4F23-9179-FFAA0C66383D}" presName="bkgdShape" presStyleLbl="node1" presStyleIdx="5" presStyleCnt="8"/>
      <dgm:spPr/>
    </dgm:pt>
    <dgm:pt modelId="{88A7E716-3008-4411-BD81-866503D7FB04}" type="pres">
      <dgm:prSet presAssocID="{DD38977B-F26A-4F23-9179-FFAA0C66383D}" presName="nodeTx" presStyleLbl="node1" presStyleIdx="5" presStyleCnt="8">
        <dgm:presLayoutVars>
          <dgm:bulletEnabled val="1"/>
        </dgm:presLayoutVars>
      </dgm:prSet>
      <dgm:spPr/>
    </dgm:pt>
    <dgm:pt modelId="{8B38B048-7625-4AF5-96FA-E1974879C7CD}" type="pres">
      <dgm:prSet presAssocID="{DD38977B-F26A-4F23-9179-FFAA0C66383D}" presName="invisiNode" presStyleLbl="node1" presStyleIdx="5" presStyleCnt="8"/>
      <dgm:spPr/>
    </dgm:pt>
    <dgm:pt modelId="{C7137F82-FB21-46C4-BE03-2EE32CB2FB4B}" type="pres">
      <dgm:prSet presAssocID="{DD38977B-F26A-4F23-9179-FFAA0C66383D}" presName="imagNode"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Horloge"/>
        </a:ext>
      </dgm:extLst>
    </dgm:pt>
    <dgm:pt modelId="{BCC2B77D-7393-4DE5-A1B5-4CF222F1AB7A}" type="pres">
      <dgm:prSet presAssocID="{350BC9B7-84E1-4DA0-95AA-909A7D1FBA37}" presName="sibTrans" presStyleLbl="sibTrans2D1" presStyleIdx="0" presStyleCnt="0"/>
      <dgm:spPr/>
    </dgm:pt>
    <dgm:pt modelId="{72962EB1-8A1F-4FE6-AE02-F5C6F8AF1E99}" type="pres">
      <dgm:prSet presAssocID="{FD775057-0218-43D9-9049-4A6CF13114B3}" presName="compNode" presStyleCnt="0"/>
      <dgm:spPr/>
    </dgm:pt>
    <dgm:pt modelId="{67933374-9BDE-47C8-B793-3A68382AA3EE}" type="pres">
      <dgm:prSet presAssocID="{FD775057-0218-43D9-9049-4A6CF13114B3}" presName="bkgdShape" presStyleLbl="node1" presStyleIdx="6" presStyleCnt="8"/>
      <dgm:spPr/>
    </dgm:pt>
    <dgm:pt modelId="{552FC513-3155-4113-8E64-0B1AF4BD2D18}" type="pres">
      <dgm:prSet presAssocID="{FD775057-0218-43D9-9049-4A6CF13114B3}" presName="nodeTx" presStyleLbl="node1" presStyleIdx="6" presStyleCnt="8">
        <dgm:presLayoutVars>
          <dgm:bulletEnabled val="1"/>
        </dgm:presLayoutVars>
      </dgm:prSet>
      <dgm:spPr/>
    </dgm:pt>
    <dgm:pt modelId="{C304BAB9-49CF-4BAC-9F5C-033900AABCD0}" type="pres">
      <dgm:prSet presAssocID="{FD775057-0218-43D9-9049-4A6CF13114B3}" presName="invisiNode" presStyleLbl="node1" presStyleIdx="6" presStyleCnt="8"/>
      <dgm:spPr/>
    </dgm:pt>
    <dgm:pt modelId="{843ABF76-D514-426C-A69E-C7DD8062FC67}" type="pres">
      <dgm:prSet presAssocID="{FD775057-0218-43D9-9049-4A6CF13114B3}" presName="imagNode"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alance de la justice"/>
        </a:ext>
      </dgm:extLst>
    </dgm:pt>
    <dgm:pt modelId="{F1A19033-EF23-46ED-92A2-4933107BC9BB}" type="pres">
      <dgm:prSet presAssocID="{89B6BD76-9EA6-4DAA-BCB9-A9AF8800ED07}" presName="sibTrans" presStyleLbl="sibTrans2D1" presStyleIdx="0" presStyleCnt="0"/>
      <dgm:spPr/>
    </dgm:pt>
    <dgm:pt modelId="{79D02A58-4C3C-42C4-B366-089D224299B5}" type="pres">
      <dgm:prSet presAssocID="{10FA9551-CD1D-4172-9B5E-10DCC2F2F2D0}" presName="compNode" presStyleCnt="0"/>
      <dgm:spPr/>
    </dgm:pt>
    <dgm:pt modelId="{313DC0B2-EFC2-4355-8744-AD4E889F70AC}" type="pres">
      <dgm:prSet presAssocID="{10FA9551-CD1D-4172-9B5E-10DCC2F2F2D0}" presName="bkgdShape" presStyleLbl="node1" presStyleIdx="7" presStyleCnt="8"/>
      <dgm:spPr/>
    </dgm:pt>
    <dgm:pt modelId="{40B791EC-CE4B-443D-814F-4E73327176B5}" type="pres">
      <dgm:prSet presAssocID="{10FA9551-CD1D-4172-9B5E-10DCC2F2F2D0}" presName="nodeTx" presStyleLbl="node1" presStyleIdx="7" presStyleCnt="8">
        <dgm:presLayoutVars>
          <dgm:bulletEnabled val="1"/>
        </dgm:presLayoutVars>
      </dgm:prSet>
      <dgm:spPr/>
    </dgm:pt>
    <dgm:pt modelId="{E734A950-59AE-4022-AA22-3F1063B7529E}" type="pres">
      <dgm:prSet presAssocID="{10FA9551-CD1D-4172-9B5E-10DCC2F2F2D0}" presName="invisiNode" presStyleLbl="node1" presStyleIdx="7" presStyleCnt="8"/>
      <dgm:spPr/>
    </dgm:pt>
    <dgm:pt modelId="{1EEACECF-2935-4FFE-A341-9FCFD8861067}" type="pres">
      <dgm:prSet presAssocID="{10FA9551-CD1D-4172-9B5E-10DCC2F2F2D0}" presName="imagNode" presStyleLbl="fgImgPlac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3000" r="-3000"/>
          </a:stretch>
        </a:blipFill>
      </dgm:spPr>
      <dgm:extLst>
        <a:ext uri="{E40237B7-FDA0-4F09-8148-C483321AD2D9}">
          <dgm14:cNvPr xmlns:dgm14="http://schemas.microsoft.com/office/drawing/2010/diagram" id="0" name="" descr="Stéthoscope"/>
        </a:ext>
      </dgm:extLst>
    </dgm:pt>
  </dgm:ptLst>
  <dgm:cxnLst>
    <dgm:cxn modelId="{127AAA02-8F9B-4F4B-A10A-D3CB71314095}" type="presOf" srcId="{350BC9B7-84E1-4DA0-95AA-909A7D1FBA37}" destId="{BCC2B77D-7393-4DE5-A1B5-4CF222F1AB7A}" srcOrd="0" destOrd="0" presId="urn:microsoft.com/office/officeart/2005/8/layout/hList7"/>
    <dgm:cxn modelId="{DC217918-A9A8-4124-A3E9-6C08EF61889A}" type="presOf" srcId="{654F132B-FEDF-47D7-96C0-038B6862052D}" destId="{98DF8A76-87CA-4BE2-8A41-8A239021BC08}" srcOrd="0" destOrd="0" presId="urn:microsoft.com/office/officeart/2005/8/layout/hList7"/>
    <dgm:cxn modelId="{F469581F-B34D-4286-848A-73A21C177A69}" srcId="{AFCD2C69-DCC6-4E37-8F90-0E0E194B704E}" destId="{137C000B-8E20-4EC7-AFBD-5D4F099644E3}" srcOrd="2" destOrd="0" parTransId="{A1D7A3DA-9794-46BA-9BF5-B8B3356EF0E8}" sibTransId="{1DAE379A-DED3-482A-B6C8-C13694DE62B5}"/>
    <dgm:cxn modelId="{91288022-D10D-403F-B5ED-87055123C226}" type="presOf" srcId="{9D28A167-ADD7-43CA-8834-34FF4E5E0EAC}" destId="{935B6A69-481D-47F4-881F-5CA684409868}" srcOrd="0" destOrd="0" presId="urn:microsoft.com/office/officeart/2005/8/layout/hList7"/>
    <dgm:cxn modelId="{1D18D226-5600-49A0-9773-829478E16B32}" srcId="{AFCD2C69-DCC6-4E37-8F90-0E0E194B704E}" destId="{DD38977B-F26A-4F23-9179-FFAA0C66383D}" srcOrd="5" destOrd="0" parTransId="{E3BC8DD7-6987-480B-BAD6-ECD200706DB6}" sibTransId="{350BC9B7-84E1-4DA0-95AA-909A7D1FBA37}"/>
    <dgm:cxn modelId="{762F5A27-4282-433D-B7FD-F7B813DAE48E}" type="presOf" srcId="{53FA69BE-71C8-4721-BE8F-3715CC73111D}" destId="{CA727EBF-4425-48EE-AF2E-7061C09F24A8}" srcOrd="1" destOrd="0" presId="urn:microsoft.com/office/officeart/2005/8/layout/hList7"/>
    <dgm:cxn modelId="{B4844E30-A96D-4C20-8D40-27EB86975807}" srcId="{AFCD2C69-DCC6-4E37-8F90-0E0E194B704E}" destId="{FD775057-0218-43D9-9049-4A6CF13114B3}" srcOrd="6" destOrd="0" parTransId="{50779A65-D296-48C9-BB65-516F393A072D}" sibTransId="{89B6BD76-9EA6-4DAA-BCB9-A9AF8800ED07}"/>
    <dgm:cxn modelId="{2AC2C536-D642-4B8D-A776-E6872E976835}" srcId="{AFCD2C69-DCC6-4E37-8F90-0E0E194B704E}" destId="{E707DD93-63C1-4DD4-A255-FDCD2F7D9209}" srcOrd="0" destOrd="0" parTransId="{4367DF6D-B890-41CA-B23E-06D9C4EB7A43}" sibTransId="{9D28A167-ADD7-43CA-8834-34FF4E5E0EAC}"/>
    <dgm:cxn modelId="{A0F0873A-C96E-46DE-97AF-3E5609F8041E}" srcId="{AFCD2C69-DCC6-4E37-8F90-0E0E194B704E}" destId="{BD8072F2-E37F-481B-92E5-42A7F10474F6}" srcOrd="3" destOrd="0" parTransId="{EC84C85B-3B9A-48D1-8682-E0F2FC947FBE}" sibTransId="{51A4F9CE-2929-4E0B-AE75-428C5ACA5F1B}"/>
    <dgm:cxn modelId="{AF5A3F5B-8408-4663-B815-BC7503ACA1D6}" type="presOf" srcId="{10FA9551-CD1D-4172-9B5E-10DCC2F2F2D0}" destId="{40B791EC-CE4B-443D-814F-4E73327176B5}" srcOrd="1" destOrd="0" presId="urn:microsoft.com/office/officeart/2005/8/layout/hList7"/>
    <dgm:cxn modelId="{25CB595B-F66F-4E15-B5FD-E4EDBE9F9870}" type="presOf" srcId="{E707DD93-63C1-4DD4-A255-FDCD2F7D9209}" destId="{A70844FC-2662-4B70-87EB-F37EAE8A7ED3}" srcOrd="1" destOrd="0" presId="urn:microsoft.com/office/officeart/2005/8/layout/hList7"/>
    <dgm:cxn modelId="{A211515F-87FD-419D-AAC8-3210C0C7D5FC}" type="presOf" srcId="{FD775057-0218-43D9-9049-4A6CF13114B3}" destId="{67933374-9BDE-47C8-B793-3A68382AA3EE}" srcOrd="0" destOrd="0" presId="urn:microsoft.com/office/officeart/2005/8/layout/hList7"/>
    <dgm:cxn modelId="{2F7DE665-589C-4FAB-9C0B-163393070CA9}" type="presOf" srcId="{E707DD93-63C1-4DD4-A255-FDCD2F7D9209}" destId="{45DD3A9B-44E2-40D7-AFDD-F22A218744C8}" srcOrd="0" destOrd="0" presId="urn:microsoft.com/office/officeart/2005/8/layout/hList7"/>
    <dgm:cxn modelId="{DD786D6D-99E0-4CCF-97E2-279B37DF5FD8}" type="presOf" srcId="{137C000B-8E20-4EC7-AFBD-5D4F099644E3}" destId="{E9F96D02-9C95-42C7-BFA5-C282ABA3ED3D}" srcOrd="1" destOrd="0" presId="urn:microsoft.com/office/officeart/2005/8/layout/hList7"/>
    <dgm:cxn modelId="{D445D151-FE3E-4DC8-9AE0-D72C8D9C378B}" type="presOf" srcId="{BD8072F2-E37F-481B-92E5-42A7F10474F6}" destId="{057429AC-17FE-48DB-AB95-3A8558B5BB1D}" srcOrd="1" destOrd="0" presId="urn:microsoft.com/office/officeart/2005/8/layout/hList7"/>
    <dgm:cxn modelId="{0E2FD452-C28C-4155-8477-118DE61F9685}" srcId="{AFCD2C69-DCC6-4E37-8F90-0E0E194B704E}" destId="{53FA69BE-71C8-4721-BE8F-3715CC73111D}" srcOrd="1" destOrd="0" parTransId="{1AE79DA8-CFF7-4FC5-BE68-8E9285E58B31}" sibTransId="{054E5A20-8801-4AF3-B743-EE74E0F6F03C}"/>
    <dgm:cxn modelId="{49F41973-7B5B-42E3-8ABE-2F6ED1BB4C96}" srcId="{AFCD2C69-DCC6-4E37-8F90-0E0E194B704E}" destId="{10FA9551-CD1D-4172-9B5E-10DCC2F2F2D0}" srcOrd="7" destOrd="0" parTransId="{7C4527DF-9FF1-46C2-887B-FF9C8578DFF4}" sibTransId="{A44832A0-5CC2-4458-B569-6EE9121D9377}"/>
    <dgm:cxn modelId="{F32B427C-3EC8-49F5-AD2F-94E67F1D8C1F}" type="presOf" srcId="{137C000B-8E20-4EC7-AFBD-5D4F099644E3}" destId="{6A7B921E-9551-4523-88BF-518854B1A217}" srcOrd="0" destOrd="0" presId="urn:microsoft.com/office/officeart/2005/8/layout/hList7"/>
    <dgm:cxn modelId="{FD49647E-A8FF-445C-92AE-E2D9DE77C75F}" type="presOf" srcId="{53FA69BE-71C8-4721-BE8F-3715CC73111D}" destId="{2D08224D-A30C-49F6-B178-48FD639B10FF}" srcOrd="0" destOrd="0" presId="urn:microsoft.com/office/officeart/2005/8/layout/hList7"/>
    <dgm:cxn modelId="{AF7F877E-6ED8-4EE4-BBE7-D53E7E37E223}" srcId="{AFCD2C69-DCC6-4E37-8F90-0E0E194B704E}" destId="{654F132B-FEDF-47D7-96C0-038B6862052D}" srcOrd="4" destOrd="0" parTransId="{88AD3592-C4A6-40EF-AC1F-8A0578ADFF37}" sibTransId="{4B2D4033-0370-4A62-BE17-B952D89E1E1C}"/>
    <dgm:cxn modelId="{30EB897E-4C67-448F-B699-ED732D818C6B}" type="presOf" srcId="{AFCD2C69-DCC6-4E37-8F90-0E0E194B704E}" destId="{C4D7BF33-28B9-46C5-9022-EA152B3E58C2}" srcOrd="0" destOrd="0" presId="urn:microsoft.com/office/officeart/2005/8/layout/hList7"/>
    <dgm:cxn modelId="{C109DC7E-7F03-455A-ADFC-D801B332D355}" type="presOf" srcId="{BD8072F2-E37F-481B-92E5-42A7F10474F6}" destId="{542D3EB2-91DF-4CAC-ACB0-4B5F955271A4}" srcOrd="0" destOrd="0" presId="urn:microsoft.com/office/officeart/2005/8/layout/hList7"/>
    <dgm:cxn modelId="{0FEC4580-30C6-4FC0-BF37-C0CCDC684DE9}" type="presOf" srcId="{DD38977B-F26A-4F23-9179-FFAA0C66383D}" destId="{AAAF7136-52B6-4D97-803B-66F71D53E89D}" srcOrd="0" destOrd="0" presId="urn:microsoft.com/office/officeart/2005/8/layout/hList7"/>
    <dgm:cxn modelId="{6F32F582-1DC5-40E1-BFD6-9851FB459785}" type="presOf" srcId="{10FA9551-CD1D-4172-9B5E-10DCC2F2F2D0}" destId="{313DC0B2-EFC2-4355-8744-AD4E889F70AC}" srcOrd="0" destOrd="0" presId="urn:microsoft.com/office/officeart/2005/8/layout/hList7"/>
    <dgm:cxn modelId="{94DB458F-8D55-4454-BE3A-C4B3342DEA3D}" type="presOf" srcId="{4B2D4033-0370-4A62-BE17-B952D89E1E1C}" destId="{A318CCF1-5296-4B1E-AA05-ECB4A2ABDE96}" srcOrd="0" destOrd="0" presId="urn:microsoft.com/office/officeart/2005/8/layout/hList7"/>
    <dgm:cxn modelId="{7C9A5A93-8786-4B72-ABD9-4250E7C36F28}" type="presOf" srcId="{FD775057-0218-43D9-9049-4A6CF13114B3}" destId="{552FC513-3155-4113-8E64-0B1AF4BD2D18}" srcOrd="1" destOrd="0" presId="urn:microsoft.com/office/officeart/2005/8/layout/hList7"/>
    <dgm:cxn modelId="{C6C7CC99-229D-4122-8C6F-68621BAA4752}" type="presOf" srcId="{DD38977B-F26A-4F23-9179-FFAA0C66383D}" destId="{88A7E716-3008-4411-BD81-866503D7FB04}" srcOrd="1" destOrd="0" presId="urn:microsoft.com/office/officeart/2005/8/layout/hList7"/>
    <dgm:cxn modelId="{27122C9C-5245-4A9B-B68E-03C9B124A985}" type="presOf" srcId="{054E5A20-8801-4AF3-B743-EE74E0F6F03C}" destId="{BC75E302-0B2D-4BD0-AB97-061FCDF38FE0}" srcOrd="0" destOrd="0" presId="urn:microsoft.com/office/officeart/2005/8/layout/hList7"/>
    <dgm:cxn modelId="{37CF5ED8-4DD1-451B-8432-7AE140CD6480}" type="presOf" srcId="{1DAE379A-DED3-482A-B6C8-C13694DE62B5}" destId="{C17D1F80-017F-46E2-842A-1C3AD8C86FB8}" srcOrd="0" destOrd="0" presId="urn:microsoft.com/office/officeart/2005/8/layout/hList7"/>
    <dgm:cxn modelId="{14467BDF-FA06-4883-886F-6610EF84BAB4}" type="presOf" srcId="{89B6BD76-9EA6-4DAA-BCB9-A9AF8800ED07}" destId="{F1A19033-EF23-46ED-92A2-4933107BC9BB}" srcOrd="0" destOrd="0" presId="urn:microsoft.com/office/officeart/2005/8/layout/hList7"/>
    <dgm:cxn modelId="{374203E2-A350-43B6-8926-4075D55D7E61}" type="presOf" srcId="{654F132B-FEDF-47D7-96C0-038B6862052D}" destId="{AFE7692A-B913-427A-9263-6FBAD2FD74C7}" srcOrd="1" destOrd="0" presId="urn:microsoft.com/office/officeart/2005/8/layout/hList7"/>
    <dgm:cxn modelId="{5FA176EB-E73E-4569-881C-E7C59034DDC8}" type="presOf" srcId="{51A4F9CE-2929-4E0B-AE75-428C5ACA5F1B}" destId="{E1F3235E-131A-4E26-AF8F-FA0C26D6173D}" srcOrd="0" destOrd="0" presId="urn:microsoft.com/office/officeart/2005/8/layout/hList7"/>
    <dgm:cxn modelId="{882AFCD4-6239-461F-95EE-47AA2FC8AE69}" type="presParOf" srcId="{C4D7BF33-28B9-46C5-9022-EA152B3E58C2}" destId="{ACC10385-3671-4CA1-A66F-0C4917AE6604}" srcOrd="0" destOrd="0" presId="urn:microsoft.com/office/officeart/2005/8/layout/hList7"/>
    <dgm:cxn modelId="{416AD903-94CA-4FEF-BEE1-D436781FFC32}" type="presParOf" srcId="{C4D7BF33-28B9-46C5-9022-EA152B3E58C2}" destId="{BC1FEA1F-9500-4EDD-81F8-6F6CCD30BEA9}" srcOrd="1" destOrd="0" presId="urn:microsoft.com/office/officeart/2005/8/layout/hList7"/>
    <dgm:cxn modelId="{382E0EDB-6CF9-4086-9DC2-1006EB159C74}" type="presParOf" srcId="{BC1FEA1F-9500-4EDD-81F8-6F6CCD30BEA9}" destId="{98A4B3BC-6AC7-40F5-8012-29038B0DD8A4}" srcOrd="0" destOrd="0" presId="urn:microsoft.com/office/officeart/2005/8/layout/hList7"/>
    <dgm:cxn modelId="{29920F9C-E010-40A2-8FFB-3CC9D9844470}" type="presParOf" srcId="{98A4B3BC-6AC7-40F5-8012-29038B0DD8A4}" destId="{45DD3A9B-44E2-40D7-AFDD-F22A218744C8}" srcOrd="0" destOrd="0" presId="urn:microsoft.com/office/officeart/2005/8/layout/hList7"/>
    <dgm:cxn modelId="{E8E4E20E-BCF1-4EDE-8797-E4F278D99A49}" type="presParOf" srcId="{98A4B3BC-6AC7-40F5-8012-29038B0DD8A4}" destId="{A70844FC-2662-4B70-87EB-F37EAE8A7ED3}" srcOrd="1" destOrd="0" presId="urn:microsoft.com/office/officeart/2005/8/layout/hList7"/>
    <dgm:cxn modelId="{A47B05E4-4D83-4774-B214-BF695CF80173}" type="presParOf" srcId="{98A4B3BC-6AC7-40F5-8012-29038B0DD8A4}" destId="{B190B2DB-03EA-4DC9-B02D-36CC98A47AC3}" srcOrd="2" destOrd="0" presId="urn:microsoft.com/office/officeart/2005/8/layout/hList7"/>
    <dgm:cxn modelId="{0DC0B893-CFF7-4BF3-971F-5119A5290AE5}" type="presParOf" srcId="{98A4B3BC-6AC7-40F5-8012-29038B0DD8A4}" destId="{90822496-DF59-4BE1-B723-789AC8B0450E}" srcOrd="3" destOrd="0" presId="urn:microsoft.com/office/officeart/2005/8/layout/hList7"/>
    <dgm:cxn modelId="{A56A1AF7-3A9D-4ED0-8CE5-10A731D8F48F}" type="presParOf" srcId="{BC1FEA1F-9500-4EDD-81F8-6F6CCD30BEA9}" destId="{935B6A69-481D-47F4-881F-5CA684409868}" srcOrd="1" destOrd="0" presId="urn:microsoft.com/office/officeart/2005/8/layout/hList7"/>
    <dgm:cxn modelId="{28C64624-6000-4506-84C4-32D24218C177}" type="presParOf" srcId="{BC1FEA1F-9500-4EDD-81F8-6F6CCD30BEA9}" destId="{81397AC6-ED84-471F-AB77-D4576F1F8C66}" srcOrd="2" destOrd="0" presId="urn:microsoft.com/office/officeart/2005/8/layout/hList7"/>
    <dgm:cxn modelId="{CC6449F2-C3A9-4F40-B599-C4EAD91B2B5A}" type="presParOf" srcId="{81397AC6-ED84-471F-AB77-D4576F1F8C66}" destId="{2D08224D-A30C-49F6-B178-48FD639B10FF}" srcOrd="0" destOrd="0" presId="urn:microsoft.com/office/officeart/2005/8/layout/hList7"/>
    <dgm:cxn modelId="{4E5152EE-58CD-4A05-8567-DA05C6B2A6A3}" type="presParOf" srcId="{81397AC6-ED84-471F-AB77-D4576F1F8C66}" destId="{CA727EBF-4425-48EE-AF2E-7061C09F24A8}" srcOrd="1" destOrd="0" presId="urn:microsoft.com/office/officeart/2005/8/layout/hList7"/>
    <dgm:cxn modelId="{48B1CAB2-3BBE-4CFB-9D2B-3705D5E3DDF6}" type="presParOf" srcId="{81397AC6-ED84-471F-AB77-D4576F1F8C66}" destId="{E06664E8-3BC1-4B6F-ABD0-8D9BC1FA4FD2}" srcOrd="2" destOrd="0" presId="urn:microsoft.com/office/officeart/2005/8/layout/hList7"/>
    <dgm:cxn modelId="{7D921913-0FF5-471D-A1B1-69C35548E73B}" type="presParOf" srcId="{81397AC6-ED84-471F-AB77-D4576F1F8C66}" destId="{17B597D5-EF88-4012-8327-9EB9461CEC44}" srcOrd="3" destOrd="0" presId="urn:microsoft.com/office/officeart/2005/8/layout/hList7"/>
    <dgm:cxn modelId="{6FB90F3E-D521-4BF4-BCE2-7AC7F7F0C97B}" type="presParOf" srcId="{BC1FEA1F-9500-4EDD-81F8-6F6CCD30BEA9}" destId="{BC75E302-0B2D-4BD0-AB97-061FCDF38FE0}" srcOrd="3" destOrd="0" presId="urn:microsoft.com/office/officeart/2005/8/layout/hList7"/>
    <dgm:cxn modelId="{C4A7DD13-0699-4051-A67C-E49A4EA74F88}" type="presParOf" srcId="{BC1FEA1F-9500-4EDD-81F8-6F6CCD30BEA9}" destId="{80E7472E-1528-4A9B-995D-4A3F015CFF5B}" srcOrd="4" destOrd="0" presId="urn:microsoft.com/office/officeart/2005/8/layout/hList7"/>
    <dgm:cxn modelId="{1CAF22BE-1A8D-4484-BD32-62BBB28BC317}" type="presParOf" srcId="{80E7472E-1528-4A9B-995D-4A3F015CFF5B}" destId="{6A7B921E-9551-4523-88BF-518854B1A217}" srcOrd="0" destOrd="0" presId="urn:microsoft.com/office/officeart/2005/8/layout/hList7"/>
    <dgm:cxn modelId="{489F6370-D925-4AC4-A34C-05FD2086A829}" type="presParOf" srcId="{80E7472E-1528-4A9B-995D-4A3F015CFF5B}" destId="{E9F96D02-9C95-42C7-BFA5-C282ABA3ED3D}" srcOrd="1" destOrd="0" presId="urn:microsoft.com/office/officeart/2005/8/layout/hList7"/>
    <dgm:cxn modelId="{E9A41FD2-18FE-45B4-BD8D-43A27CE1751B}" type="presParOf" srcId="{80E7472E-1528-4A9B-995D-4A3F015CFF5B}" destId="{591E6E52-F076-498E-A100-08586014E923}" srcOrd="2" destOrd="0" presId="urn:microsoft.com/office/officeart/2005/8/layout/hList7"/>
    <dgm:cxn modelId="{E3B1B15B-4877-434F-AB7A-78A994BC833D}" type="presParOf" srcId="{80E7472E-1528-4A9B-995D-4A3F015CFF5B}" destId="{F9DC79F4-B321-4A22-95E3-67F1C13F0372}" srcOrd="3" destOrd="0" presId="urn:microsoft.com/office/officeart/2005/8/layout/hList7"/>
    <dgm:cxn modelId="{A894FF2A-8215-460C-B525-C7C4A47BF7EC}" type="presParOf" srcId="{BC1FEA1F-9500-4EDD-81F8-6F6CCD30BEA9}" destId="{C17D1F80-017F-46E2-842A-1C3AD8C86FB8}" srcOrd="5" destOrd="0" presId="urn:microsoft.com/office/officeart/2005/8/layout/hList7"/>
    <dgm:cxn modelId="{ADEAE273-D043-425C-B28F-74B067FD1E85}" type="presParOf" srcId="{BC1FEA1F-9500-4EDD-81F8-6F6CCD30BEA9}" destId="{E3B2DBD8-7C6E-41E7-8AC2-BBAC8A67BF2F}" srcOrd="6" destOrd="0" presId="urn:microsoft.com/office/officeart/2005/8/layout/hList7"/>
    <dgm:cxn modelId="{A3174EEC-7D8B-462F-8657-F3234757FEBC}" type="presParOf" srcId="{E3B2DBD8-7C6E-41E7-8AC2-BBAC8A67BF2F}" destId="{542D3EB2-91DF-4CAC-ACB0-4B5F955271A4}" srcOrd="0" destOrd="0" presId="urn:microsoft.com/office/officeart/2005/8/layout/hList7"/>
    <dgm:cxn modelId="{126B93B6-EA74-43D7-A77F-A07660A3857D}" type="presParOf" srcId="{E3B2DBD8-7C6E-41E7-8AC2-BBAC8A67BF2F}" destId="{057429AC-17FE-48DB-AB95-3A8558B5BB1D}" srcOrd="1" destOrd="0" presId="urn:microsoft.com/office/officeart/2005/8/layout/hList7"/>
    <dgm:cxn modelId="{00B16EB0-E9D0-47B0-A3DF-FC8754A5ACD7}" type="presParOf" srcId="{E3B2DBD8-7C6E-41E7-8AC2-BBAC8A67BF2F}" destId="{89893D8D-89A1-423B-9BC9-818AAF42734C}" srcOrd="2" destOrd="0" presId="urn:microsoft.com/office/officeart/2005/8/layout/hList7"/>
    <dgm:cxn modelId="{E44016ED-3B44-49FE-9C41-D9C962CDB3D5}" type="presParOf" srcId="{E3B2DBD8-7C6E-41E7-8AC2-BBAC8A67BF2F}" destId="{8E9D7F11-E0E9-4816-B897-A49F0FC0E418}" srcOrd="3" destOrd="0" presId="urn:microsoft.com/office/officeart/2005/8/layout/hList7"/>
    <dgm:cxn modelId="{8ED1F0A9-5B24-45B2-8E62-73AB7A1734B9}" type="presParOf" srcId="{BC1FEA1F-9500-4EDD-81F8-6F6CCD30BEA9}" destId="{E1F3235E-131A-4E26-AF8F-FA0C26D6173D}" srcOrd="7" destOrd="0" presId="urn:microsoft.com/office/officeart/2005/8/layout/hList7"/>
    <dgm:cxn modelId="{B60D413B-AA3B-4968-A9BF-6E481B537508}" type="presParOf" srcId="{BC1FEA1F-9500-4EDD-81F8-6F6CCD30BEA9}" destId="{C5A25B28-2AA5-4F6B-BCA7-EDE7173A213F}" srcOrd="8" destOrd="0" presId="urn:microsoft.com/office/officeart/2005/8/layout/hList7"/>
    <dgm:cxn modelId="{6D71872E-2B3C-4307-9AD1-68BF6120C17D}" type="presParOf" srcId="{C5A25B28-2AA5-4F6B-BCA7-EDE7173A213F}" destId="{98DF8A76-87CA-4BE2-8A41-8A239021BC08}" srcOrd="0" destOrd="0" presId="urn:microsoft.com/office/officeart/2005/8/layout/hList7"/>
    <dgm:cxn modelId="{BD162A15-B48F-49D2-82FA-665A5F1B5197}" type="presParOf" srcId="{C5A25B28-2AA5-4F6B-BCA7-EDE7173A213F}" destId="{AFE7692A-B913-427A-9263-6FBAD2FD74C7}" srcOrd="1" destOrd="0" presId="urn:microsoft.com/office/officeart/2005/8/layout/hList7"/>
    <dgm:cxn modelId="{396AF04B-5F53-4EE9-A8E8-0264C7571377}" type="presParOf" srcId="{C5A25B28-2AA5-4F6B-BCA7-EDE7173A213F}" destId="{962EC8E3-C012-480E-8419-820F0C615A1A}" srcOrd="2" destOrd="0" presId="urn:microsoft.com/office/officeart/2005/8/layout/hList7"/>
    <dgm:cxn modelId="{BB24E1F3-6CE8-4F22-86AE-B11FA038B258}" type="presParOf" srcId="{C5A25B28-2AA5-4F6B-BCA7-EDE7173A213F}" destId="{E4542799-0E9A-4B3D-9DB2-12985800F979}" srcOrd="3" destOrd="0" presId="urn:microsoft.com/office/officeart/2005/8/layout/hList7"/>
    <dgm:cxn modelId="{5C3BD91F-EA0D-4395-AAC2-26067E5AB52E}" type="presParOf" srcId="{BC1FEA1F-9500-4EDD-81F8-6F6CCD30BEA9}" destId="{A318CCF1-5296-4B1E-AA05-ECB4A2ABDE96}" srcOrd="9" destOrd="0" presId="urn:microsoft.com/office/officeart/2005/8/layout/hList7"/>
    <dgm:cxn modelId="{C1B7F4DB-AA60-409F-85F1-B53589863FA2}" type="presParOf" srcId="{BC1FEA1F-9500-4EDD-81F8-6F6CCD30BEA9}" destId="{33F5378A-A861-4027-9DEE-8FC0EE19C9F1}" srcOrd="10" destOrd="0" presId="urn:microsoft.com/office/officeart/2005/8/layout/hList7"/>
    <dgm:cxn modelId="{6B59EBE3-82C4-4CF7-84A2-C7D2A87A1B10}" type="presParOf" srcId="{33F5378A-A861-4027-9DEE-8FC0EE19C9F1}" destId="{AAAF7136-52B6-4D97-803B-66F71D53E89D}" srcOrd="0" destOrd="0" presId="urn:microsoft.com/office/officeart/2005/8/layout/hList7"/>
    <dgm:cxn modelId="{FDFB2799-14A5-4E5D-A4E5-27267EB30ED0}" type="presParOf" srcId="{33F5378A-A861-4027-9DEE-8FC0EE19C9F1}" destId="{88A7E716-3008-4411-BD81-866503D7FB04}" srcOrd="1" destOrd="0" presId="urn:microsoft.com/office/officeart/2005/8/layout/hList7"/>
    <dgm:cxn modelId="{DE03ABE9-431F-4C3F-8F0C-A7E838F17325}" type="presParOf" srcId="{33F5378A-A861-4027-9DEE-8FC0EE19C9F1}" destId="{8B38B048-7625-4AF5-96FA-E1974879C7CD}" srcOrd="2" destOrd="0" presId="urn:microsoft.com/office/officeart/2005/8/layout/hList7"/>
    <dgm:cxn modelId="{18DDBDCB-1A26-4DBE-9934-33DE4ADB4239}" type="presParOf" srcId="{33F5378A-A861-4027-9DEE-8FC0EE19C9F1}" destId="{C7137F82-FB21-46C4-BE03-2EE32CB2FB4B}" srcOrd="3" destOrd="0" presId="urn:microsoft.com/office/officeart/2005/8/layout/hList7"/>
    <dgm:cxn modelId="{303BEE8E-56E2-44D8-98C4-85493D4C8E9F}" type="presParOf" srcId="{BC1FEA1F-9500-4EDD-81F8-6F6CCD30BEA9}" destId="{BCC2B77D-7393-4DE5-A1B5-4CF222F1AB7A}" srcOrd="11" destOrd="0" presId="urn:microsoft.com/office/officeart/2005/8/layout/hList7"/>
    <dgm:cxn modelId="{91130557-6939-48A3-B713-E1ED6D0FCF68}" type="presParOf" srcId="{BC1FEA1F-9500-4EDD-81F8-6F6CCD30BEA9}" destId="{72962EB1-8A1F-4FE6-AE02-F5C6F8AF1E99}" srcOrd="12" destOrd="0" presId="urn:microsoft.com/office/officeart/2005/8/layout/hList7"/>
    <dgm:cxn modelId="{EAF1AAFC-197B-4F73-9A4A-A041D30644BC}" type="presParOf" srcId="{72962EB1-8A1F-4FE6-AE02-F5C6F8AF1E99}" destId="{67933374-9BDE-47C8-B793-3A68382AA3EE}" srcOrd="0" destOrd="0" presId="urn:microsoft.com/office/officeart/2005/8/layout/hList7"/>
    <dgm:cxn modelId="{63E44CCD-F22A-4404-B44A-D53AD93EF568}" type="presParOf" srcId="{72962EB1-8A1F-4FE6-AE02-F5C6F8AF1E99}" destId="{552FC513-3155-4113-8E64-0B1AF4BD2D18}" srcOrd="1" destOrd="0" presId="urn:microsoft.com/office/officeart/2005/8/layout/hList7"/>
    <dgm:cxn modelId="{EE4DFC72-1FEB-46E5-BDE1-2838B28D19CE}" type="presParOf" srcId="{72962EB1-8A1F-4FE6-AE02-F5C6F8AF1E99}" destId="{C304BAB9-49CF-4BAC-9F5C-033900AABCD0}" srcOrd="2" destOrd="0" presId="urn:microsoft.com/office/officeart/2005/8/layout/hList7"/>
    <dgm:cxn modelId="{3B4C8EF0-91CB-4E73-8520-12984D40DFAF}" type="presParOf" srcId="{72962EB1-8A1F-4FE6-AE02-F5C6F8AF1E99}" destId="{843ABF76-D514-426C-A69E-C7DD8062FC67}" srcOrd="3" destOrd="0" presId="urn:microsoft.com/office/officeart/2005/8/layout/hList7"/>
    <dgm:cxn modelId="{B6E78948-C594-4671-AA49-33A1CFA63902}" type="presParOf" srcId="{BC1FEA1F-9500-4EDD-81F8-6F6CCD30BEA9}" destId="{F1A19033-EF23-46ED-92A2-4933107BC9BB}" srcOrd="13" destOrd="0" presId="urn:microsoft.com/office/officeart/2005/8/layout/hList7"/>
    <dgm:cxn modelId="{D41AE1EB-B67C-4524-9E26-1A3FD83FD71B}" type="presParOf" srcId="{BC1FEA1F-9500-4EDD-81F8-6F6CCD30BEA9}" destId="{79D02A58-4C3C-42C4-B366-089D224299B5}" srcOrd="14" destOrd="0" presId="urn:microsoft.com/office/officeart/2005/8/layout/hList7"/>
    <dgm:cxn modelId="{F2CED929-33CE-4715-B6A4-B319EC21A453}" type="presParOf" srcId="{79D02A58-4C3C-42C4-B366-089D224299B5}" destId="{313DC0B2-EFC2-4355-8744-AD4E889F70AC}" srcOrd="0" destOrd="0" presId="urn:microsoft.com/office/officeart/2005/8/layout/hList7"/>
    <dgm:cxn modelId="{C3567A38-7A1F-43F3-8B40-8A66689F9CD1}" type="presParOf" srcId="{79D02A58-4C3C-42C4-B366-089D224299B5}" destId="{40B791EC-CE4B-443D-814F-4E73327176B5}" srcOrd="1" destOrd="0" presId="urn:microsoft.com/office/officeart/2005/8/layout/hList7"/>
    <dgm:cxn modelId="{FEF3566E-682E-4BBB-A5BE-A4CDF38EA529}" type="presParOf" srcId="{79D02A58-4C3C-42C4-B366-089D224299B5}" destId="{E734A950-59AE-4022-AA22-3F1063B7529E}" srcOrd="2" destOrd="0" presId="urn:microsoft.com/office/officeart/2005/8/layout/hList7"/>
    <dgm:cxn modelId="{452F4A72-D1CA-4025-B493-226395793294}" type="presParOf" srcId="{79D02A58-4C3C-42C4-B366-089D224299B5}" destId="{1EEACECF-2935-4FFE-A341-9FCFD886106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D5060-FA7C-443A-A1CB-F10FDA86C1A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C05C6ADB-CA48-4898-9E6F-085EFD473812}">
      <dgm:prSet phldrT="[Texte]" custT="1"/>
      <dgm:spPr>
        <a:noFill/>
        <a:ln w="57150">
          <a:solidFill>
            <a:schemeClr val="accent1"/>
          </a:solidFill>
        </a:ln>
      </dgm:spPr>
      <dgm:t>
        <a:bodyPr/>
        <a:lstStyle/>
        <a:p>
          <a:r>
            <a:rPr lang="fr-FR" sz="2400" dirty="0">
              <a:solidFill>
                <a:srgbClr val="7030A0"/>
              </a:solidFill>
            </a:rPr>
            <a:t>Les obligations de l’organisateur en ACM séjour spécifique sportif</a:t>
          </a:r>
          <a:endParaRPr lang="fr-FR" sz="2400" dirty="0"/>
        </a:p>
      </dgm:t>
    </dgm:pt>
    <dgm:pt modelId="{A5BFF0DC-D715-4E1F-A012-8D99B849BCEA}" type="parTrans" cxnId="{0A5E291E-77FF-4228-A12E-2E0B873757A1}">
      <dgm:prSet/>
      <dgm:spPr/>
      <dgm:t>
        <a:bodyPr/>
        <a:lstStyle/>
        <a:p>
          <a:endParaRPr lang="fr-FR" sz="4400"/>
        </a:p>
      </dgm:t>
    </dgm:pt>
    <dgm:pt modelId="{5AE4DD17-F169-43E3-ADE4-9B97C6E9D710}" type="sibTrans" cxnId="{0A5E291E-77FF-4228-A12E-2E0B873757A1}">
      <dgm:prSet/>
      <dgm:spPr/>
      <dgm:t>
        <a:bodyPr/>
        <a:lstStyle/>
        <a:p>
          <a:endParaRPr lang="fr-FR" sz="4400"/>
        </a:p>
      </dgm:t>
    </dgm:pt>
    <dgm:pt modelId="{63701C3A-FABC-4E4B-B487-9442360E04D5}">
      <dgm:prSet custT="1"/>
      <dgm:spPr>
        <a:solidFill>
          <a:schemeClr val="tx2"/>
        </a:solidFill>
      </dgm:spPr>
      <dgm:t>
        <a:bodyPr/>
        <a:lstStyle/>
        <a:p>
          <a:pPr>
            <a:spcAft>
              <a:spcPts val="0"/>
            </a:spcAft>
          </a:pPr>
          <a:r>
            <a:rPr lang="fr-FR" altLang="fr-FR" sz="1800" dirty="0"/>
            <a:t>Déclaration de l’ACM à la DDCS</a:t>
          </a:r>
        </a:p>
        <a:p>
          <a:pPr>
            <a:spcAft>
              <a:spcPct val="35000"/>
            </a:spcAft>
          </a:pPr>
          <a:r>
            <a:rPr lang="fr-FR" altLang="fr-FR" sz="1800" dirty="0"/>
            <a:t>(2 mois avant le séjour)</a:t>
          </a:r>
        </a:p>
      </dgm:t>
    </dgm:pt>
    <dgm:pt modelId="{9609298F-5DFE-48C1-B8B5-B867BF8550F5}" type="parTrans" cxnId="{3F7415EF-F5A3-4C20-9142-45DD2D524C01}">
      <dgm:prSet/>
      <dgm:spPr/>
      <dgm:t>
        <a:bodyPr/>
        <a:lstStyle/>
        <a:p>
          <a:endParaRPr lang="fr-FR" sz="4400"/>
        </a:p>
      </dgm:t>
    </dgm:pt>
    <dgm:pt modelId="{2602DB16-763D-4FD6-8B8D-A2D2D218894D}" type="sibTrans" cxnId="{3F7415EF-F5A3-4C20-9142-45DD2D524C01}">
      <dgm:prSet/>
      <dgm:spPr/>
      <dgm:t>
        <a:bodyPr/>
        <a:lstStyle/>
        <a:p>
          <a:endParaRPr lang="fr-FR" sz="4400"/>
        </a:p>
      </dgm:t>
    </dgm:pt>
    <dgm:pt modelId="{2E71D906-E370-49F1-8D65-396621F7050A}">
      <dgm:prSet custT="1"/>
      <dgm:spPr/>
      <dgm:t>
        <a:bodyPr/>
        <a:lstStyle/>
        <a:p>
          <a:r>
            <a:rPr lang="fr-FR" altLang="fr-FR" sz="1800" dirty="0"/>
            <a:t>Locaux agréés par Jeunesse et Sport</a:t>
          </a:r>
        </a:p>
      </dgm:t>
    </dgm:pt>
    <dgm:pt modelId="{BDFAEDA8-2F87-459A-95D6-3F10AEC44AAD}" type="parTrans" cxnId="{9FF044D9-6964-43C2-9546-C8D528A97ACB}">
      <dgm:prSet/>
      <dgm:spPr/>
      <dgm:t>
        <a:bodyPr/>
        <a:lstStyle/>
        <a:p>
          <a:endParaRPr lang="fr-FR" sz="4400"/>
        </a:p>
      </dgm:t>
    </dgm:pt>
    <dgm:pt modelId="{DFE42594-78A8-46B7-8561-03CE23C98BBF}" type="sibTrans" cxnId="{9FF044D9-6964-43C2-9546-C8D528A97ACB}">
      <dgm:prSet/>
      <dgm:spPr/>
      <dgm:t>
        <a:bodyPr/>
        <a:lstStyle/>
        <a:p>
          <a:endParaRPr lang="fr-FR" sz="4400"/>
        </a:p>
      </dgm:t>
    </dgm:pt>
    <dgm:pt modelId="{54244D37-4B89-4FA8-B248-956A5A5BEABA}">
      <dgm:prSet custT="1"/>
      <dgm:spPr>
        <a:solidFill>
          <a:srgbClr val="C1440C"/>
        </a:solidFill>
      </dgm:spPr>
      <dgm:t>
        <a:bodyPr/>
        <a:lstStyle/>
        <a:p>
          <a:r>
            <a:rPr lang="fr-FR" altLang="fr-FR" sz="1800" dirty="0"/>
            <a:t>Fiches sanitaires de liaison</a:t>
          </a:r>
        </a:p>
        <a:p>
          <a:r>
            <a:rPr lang="fr-FR" altLang="fr-FR" sz="1800" dirty="0"/>
            <a:t>Organisation sanitaire</a:t>
          </a:r>
        </a:p>
        <a:p>
          <a:r>
            <a:rPr lang="fr-FR" altLang="fr-FR" sz="1800" dirty="0"/>
            <a:t>Règles d’hygiène alimentaire</a:t>
          </a:r>
        </a:p>
      </dgm:t>
    </dgm:pt>
    <dgm:pt modelId="{EECF8A4E-65F1-41D0-A77C-D645B9FA6540}" type="parTrans" cxnId="{8E59835B-B5DF-4937-9466-0F0C0A9F5A42}">
      <dgm:prSet/>
      <dgm:spPr/>
      <dgm:t>
        <a:bodyPr/>
        <a:lstStyle/>
        <a:p>
          <a:endParaRPr lang="fr-FR" sz="4400"/>
        </a:p>
      </dgm:t>
    </dgm:pt>
    <dgm:pt modelId="{968C7975-0AE3-43AD-8CA7-0A42E8D69976}" type="sibTrans" cxnId="{8E59835B-B5DF-4937-9466-0F0C0A9F5A42}">
      <dgm:prSet/>
      <dgm:spPr/>
      <dgm:t>
        <a:bodyPr/>
        <a:lstStyle/>
        <a:p>
          <a:endParaRPr lang="fr-FR" sz="4400"/>
        </a:p>
      </dgm:t>
    </dgm:pt>
    <dgm:pt modelId="{3BA0ECA2-27F8-4CF3-A8F7-B50D5B26C379}">
      <dgm:prSet custT="1"/>
      <dgm:spPr/>
      <dgm:t>
        <a:bodyPr/>
        <a:lstStyle/>
        <a:p>
          <a:r>
            <a:rPr lang="fr-FR" altLang="fr-FR" sz="1800" dirty="0"/>
            <a:t>Organisateur assuré en responsabilité civile</a:t>
          </a:r>
        </a:p>
      </dgm:t>
    </dgm:pt>
    <dgm:pt modelId="{20CAC3E3-41E8-4B66-9070-9B869C516E83}" type="parTrans" cxnId="{3D6DD251-AD6B-45A6-854F-E1F5300015F6}">
      <dgm:prSet/>
      <dgm:spPr/>
      <dgm:t>
        <a:bodyPr/>
        <a:lstStyle/>
        <a:p>
          <a:endParaRPr lang="fr-FR" sz="4400"/>
        </a:p>
      </dgm:t>
    </dgm:pt>
    <dgm:pt modelId="{27139AF7-6D05-44D1-8D92-58ACC26AE998}" type="sibTrans" cxnId="{3D6DD251-AD6B-45A6-854F-E1F5300015F6}">
      <dgm:prSet/>
      <dgm:spPr/>
      <dgm:t>
        <a:bodyPr/>
        <a:lstStyle/>
        <a:p>
          <a:endParaRPr lang="fr-FR" sz="4400"/>
        </a:p>
      </dgm:t>
    </dgm:pt>
    <dgm:pt modelId="{8744F9D2-4B52-4BE8-AA99-D811B46314A2}">
      <dgm:prSet custT="1"/>
      <dgm:spPr>
        <a:solidFill>
          <a:schemeClr val="tx2"/>
        </a:solidFill>
      </dgm:spPr>
      <dgm:t>
        <a:bodyPr/>
        <a:lstStyle/>
        <a:p>
          <a:r>
            <a:rPr lang="fr-FR" altLang="fr-FR" sz="1800" dirty="0"/>
            <a:t>Directeur de séjour (diplôme non nécessaire)</a:t>
          </a:r>
        </a:p>
      </dgm:t>
    </dgm:pt>
    <dgm:pt modelId="{BE823573-5513-4FC7-9E7E-BA6118DB2ECA}" type="parTrans" cxnId="{6BD5268E-36C7-4172-A01B-5EC76C482226}">
      <dgm:prSet/>
      <dgm:spPr/>
      <dgm:t>
        <a:bodyPr/>
        <a:lstStyle/>
        <a:p>
          <a:endParaRPr lang="fr-FR" sz="4400"/>
        </a:p>
      </dgm:t>
    </dgm:pt>
    <dgm:pt modelId="{30E52FCA-92ED-4FE2-BA77-15B2CDEDE44E}" type="sibTrans" cxnId="{6BD5268E-36C7-4172-A01B-5EC76C482226}">
      <dgm:prSet/>
      <dgm:spPr/>
      <dgm:t>
        <a:bodyPr/>
        <a:lstStyle/>
        <a:p>
          <a:endParaRPr lang="fr-FR" sz="4400"/>
        </a:p>
      </dgm:t>
    </dgm:pt>
    <dgm:pt modelId="{239E7EEA-A9C3-4355-BB93-E88ACF35E7A4}">
      <dgm:prSet custT="1"/>
      <dgm:spPr>
        <a:solidFill>
          <a:srgbClr val="C1440C"/>
        </a:solidFill>
      </dgm:spPr>
      <dgm:t>
        <a:bodyPr/>
        <a:lstStyle/>
        <a:p>
          <a:r>
            <a:rPr lang="fr-FR" altLang="fr-FR" sz="1800" dirty="0"/>
            <a:t>Honorabilité des encadrants</a:t>
          </a:r>
        </a:p>
        <a:p>
          <a:r>
            <a:rPr lang="fr-FR" altLang="fr-FR" sz="1800" dirty="0"/>
            <a:t>Règles d’encadrement fédérales</a:t>
          </a:r>
        </a:p>
      </dgm:t>
    </dgm:pt>
    <dgm:pt modelId="{A662B695-1C90-4A74-A35E-0D4FD8470D5A}" type="parTrans" cxnId="{324A0258-238E-4F8D-BC6C-B8701C44D39B}">
      <dgm:prSet/>
      <dgm:spPr/>
      <dgm:t>
        <a:bodyPr/>
        <a:lstStyle/>
        <a:p>
          <a:endParaRPr lang="fr-FR" sz="4400"/>
        </a:p>
      </dgm:t>
    </dgm:pt>
    <dgm:pt modelId="{888C8EA0-74A3-4FFB-8212-99D044105424}" type="sibTrans" cxnId="{324A0258-238E-4F8D-BC6C-B8701C44D39B}">
      <dgm:prSet/>
      <dgm:spPr/>
      <dgm:t>
        <a:bodyPr/>
        <a:lstStyle/>
        <a:p>
          <a:endParaRPr lang="fr-FR" sz="4400"/>
        </a:p>
      </dgm:t>
    </dgm:pt>
    <dgm:pt modelId="{BD12F0B0-2D22-4FD8-9C36-2631F8C1CDC9}">
      <dgm:prSet phldrT="[Texte]" custT="1"/>
      <dgm:spPr>
        <a:solidFill>
          <a:schemeClr val="accent1"/>
        </a:solidFill>
      </dgm:spPr>
      <dgm:t>
        <a:bodyPr/>
        <a:lstStyle/>
        <a:p>
          <a:r>
            <a:rPr lang="fr-FR" altLang="fr-FR" sz="1800" dirty="0"/>
            <a:t>Projets éducatif et pédagogiques écrits</a:t>
          </a:r>
          <a:endParaRPr lang="fr-FR" sz="1800" dirty="0"/>
        </a:p>
      </dgm:t>
    </dgm:pt>
    <dgm:pt modelId="{2BD2DC6B-8856-4C62-9A74-E60229B050DC}" type="parTrans" cxnId="{461D97DD-DDDF-49D9-BFB6-75227BA593C6}">
      <dgm:prSet/>
      <dgm:spPr/>
      <dgm:t>
        <a:bodyPr/>
        <a:lstStyle/>
        <a:p>
          <a:endParaRPr lang="fr-FR" sz="3600"/>
        </a:p>
      </dgm:t>
    </dgm:pt>
    <dgm:pt modelId="{9330410B-2BCE-4D86-A0CE-8A0E9FA533F7}" type="sibTrans" cxnId="{461D97DD-DDDF-49D9-BFB6-75227BA593C6}">
      <dgm:prSet/>
      <dgm:spPr/>
      <dgm:t>
        <a:bodyPr/>
        <a:lstStyle/>
        <a:p>
          <a:endParaRPr lang="fr-FR" sz="3600"/>
        </a:p>
      </dgm:t>
    </dgm:pt>
    <dgm:pt modelId="{2AD0648C-FE56-49B6-AC9B-8EEBD765528C}" type="pres">
      <dgm:prSet presAssocID="{75AD5060-FA7C-443A-A1CB-F10FDA86C1A3}" presName="Name0" presStyleCnt="0">
        <dgm:presLayoutVars>
          <dgm:chMax val="1"/>
          <dgm:chPref val="1"/>
          <dgm:dir/>
          <dgm:animOne val="branch"/>
          <dgm:animLvl val="lvl"/>
        </dgm:presLayoutVars>
      </dgm:prSet>
      <dgm:spPr/>
    </dgm:pt>
    <dgm:pt modelId="{44B9D6F9-7EBF-4083-9DCC-4CD05342AA1B}" type="pres">
      <dgm:prSet presAssocID="{C05C6ADB-CA48-4898-9E6F-085EFD473812}" presName="singleCycle" presStyleCnt="0"/>
      <dgm:spPr/>
    </dgm:pt>
    <dgm:pt modelId="{7B784F6E-357F-4A37-9124-1EA7080E5277}" type="pres">
      <dgm:prSet presAssocID="{C05C6ADB-CA48-4898-9E6F-085EFD473812}" presName="singleCenter" presStyleLbl="node1" presStyleIdx="0" presStyleCnt="8" custScaleX="134853" custScaleY="116127" custLinFactNeighborX="3567" custLinFactNeighborY="-361">
        <dgm:presLayoutVars>
          <dgm:chMax val="7"/>
          <dgm:chPref val="7"/>
        </dgm:presLayoutVars>
      </dgm:prSet>
      <dgm:spPr/>
    </dgm:pt>
    <dgm:pt modelId="{F3D4C09B-215B-4B79-86B6-3C2DB93DFB37}" type="pres">
      <dgm:prSet presAssocID="{2BD2DC6B-8856-4C62-9A74-E60229B050DC}" presName="Name56" presStyleLbl="parChTrans1D2" presStyleIdx="0" presStyleCnt="7"/>
      <dgm:spPr/>
    </dgm:pt>
    <dgm:pt modelId="{7A85BC42-F757-4C4D-A5CD-95E045EF05BC}" type="pres">
      <dgm:prSet presAssocID="{BD12F0B0-2D22-4FD8-9C36-2631F8C1CDC9}" presName="text0" presStyleLbl="node1" presStyleIdx="1" presStyleCnt="8" custScaleX="184390" custScaleY="90861" custRadScaleRad="100615" custRadScaleInc="15812">
        <dgm:presLayoutVars>
          <dgm:bulletEnabled val="1"/>
        </dgm:presLayoutVars>
      </dgm:prSet>
      <dgm:spPr/>
    </dgm:pt>
    <dgm:pt modelId="{7E25AD7C-3DD9-4298-8A71-66342BB923A5}" type="pres">
      <dgm:prSet presAssocID="{9609298F-5DFE-48C1-B8B5-B867BF8550F5}" presName="Name56" presStyleLbl="parChTrans1D2" presStyleIdx="1" presStyleCnt="7"/>
      <dgm:spPr/>
    </dgm:pt>
    <dgm:pt modelId="{C3A47104-E720-4A0A-AC88-063B7A8C49B2}" type="pres">
      <dgm:prSet presAssocID="{63701C3A-FABC-4E4B-B487-9442360E04D5}" presName="text0" presStyleLbl="node1" presStyleIdx="2" presStyleCnt="8" custScaleX="190118" custScaleY="90861" custRadScaleRad="154061" custRadScaleInc="62586">
        <dgm:presLayoutVars>
          <dgm:bulletEnabled val="1"/>
        </dgm:presLayoutVars>
      </dgm:prSet>
      <dgm:spPr/>
    </dgm:pt>
    <dgm:pt modelId="{ADE63CA6-86C4-4E1D-A1DF-0E116AA05A7A}" type="pres">
      <dgm:prSet presAssocID="{BDFAEDA8-2F87-459A-95D6-3F10AEC44AAD}" presName="Name56" presStyleLbl="parChTrans1D2" presStyleIdx="2" presStyleCnt="7"/>
      <dgm:spPr/>
    </dgm:pt>
    <dgm:pt modelId="{A48DEAFB-D99C-4C9C-AB44-0435CC6BE7E6}" type="pres">
      <dgm:prSet presAssocID="{2E71D906-E370-49F1-8D65-396621F7050A}" presName="text0" presStyleLbl="node1" presStyleIdx="3" presStyleCnt="8" custScaleX="166683" custScaleY="90861" custRadScaleRad="153732" custRadScaleInc="-8420">
        <dgm:presLayoutVars>
          <dgm:bulletEnabled val="1"/>
        </dgm:presLayoutVars>
      </dgm:prSet>
      <dgm:spPr/>
    </dgm:pt>
    <dgm:pt modelId="{14A6E2E5-312C-4356-B1CE-BD11C1D03B15}" type="pres">
      <dgm:prSet presAssocID="{EECF8A4E-65F1-41D0-A77C-D645B9FA6540}" presName="Name56" presStyleLbl="parChTrans1D2" presStyleIdx="3" presStyleCnt="7"/>
      <dgm:spPr/>
    </dgm:pt>
    <dgm:pt modelId="{94D34E5B-C878-4F23-85D0-335F4E13F00D}" type="pres">
      <dgm:prSet presAssocID="{54244D37-4B89-4FA8-B248-956A5A5BEABA}" presName="text0" presStyleLbl="node1" presStyleIdx="4" presStyleCnt="8" custScaleX="235636" custScaleY="90861" custRadScaleRad="124346" custRadScaleInc="-67972">
        <dgm:presLayoutVars>
          <dgm:bulletEnabled val="1"/>
        </dgm:presLayoutVars>
      </dgm:prSet>
      <dgm:spPr/>
    </dgm:pt>
    <dgm:pt modelId="{4131AD19-8EB5-4F34-A440-E6DEAF49FC3B}" type="pres">
      <dgm:prSet presAssocID="{20CAC3E3-41E8-4B66-9070-9B869C516E83}" presName="Name56" presStyleLbl="parChTrans1D2" presStyleIdx="4" presStyleCnt="7"/>
      <dgm:spPr/>
    </dgm:pt>
    <dgm:pt modelId="{B46F4C3C-8879-41A7-915F-B2C04C89DF72}" type="pres">
      <dgm:prSet presAssocID="{3BA0ECA2-27F8-4CF3-A8F7-B50D5B26C379}" presName="text0" presStyleLbl="node1" presStyleIdx="5" presStyleCnt="8" custScaleX="187253" custScaleY="90861" custRadScaleRad="112136" custRadScaleInc="39664">
        <dgm:presLayoutVars>
          <dgm:bulletEnabled val="1"/>
        </dgm:presLayoutVars>
      </dgm:prSet>
      <dgm:spPr/>
    </dgm:pt>
    <dgm:pt modelId="{8D491023-F7BE-4BAF-9C59-1012B0C9BA71}" type="pres">
      <dgm:prSet presAssocID="{BE823573-5513-4FC7-9E7E-BA6118DB2ECA}" presName="Name56" presStyleLbl="parChTrans1D2" presStyleIdx="5" presStyleCnt="7"/>
      <dgm:spPr/>
    </dgm:pt>
    <dgm:pt modelId="{27166385-F6A9-420B-BCDA-7D4600938561}" type="pres">
      <dgm:prSet presAssocID="{8744F9D2-4B52-4BE8-AA99-D811B46314A2}" presName="text0" presStyleLbl="node1" presStyleIdx="6" presStyleCnt="8" custScaleX="167956" custScaleY="90861" custRadScaleRad="152544" custRadScaleInc="10969">
        <dgm:presLayoutVars>
          <dgm:bulletEnabled val="1"/>
        </dgm:presLayoutVars>
      </dgm:prSet>
      <dgm:spPr/>
    </dgm:pt>
    <dgm:pt modelId="{24C29EA2-5D24-40EB-AA24-5FB04428F75B}" type="pres">
      <dgm:prSet presAssocID="{A662B695-1C90-4A74-A35E-0D4FD8470D5A}" presName="Name56" presStyleLbl="parChTrans1D2" presStyleIdx="6" presStyleCnt="7"/>
      <dgm:spPr/>
    </dgm:pt>
    <dgm:pt modelId="{923922D8-4451-40EC-8B95-E91C8708D39D}" type="pres">
      <dgm:prSet presAssocID="{239E7EEA-A9C3-4355-BB93-E88ACF35E7A4}" presName="text0" presStyleLbl="node1" presStyleIdx="7" presStyleCnt="8" custScaleX="184562" custScaleY="90861" custRadScaleRad="145149" custRadScaleInc="-49169">
        <dgm:presLayoutVars>
          <dgm:bulletEnabled val="1"/>
        </dgm:presLayoutVars>
      </dgm:prSet>
      <dgm:spPr/>
    </dgm:pt>
  </dgm:ptLst>
  <dgm:cxnLst>
    <dgm:cxn modelId="{C75CFA02-E432-4EC8-8671-5956AA083731}" type="presOf" srcId="{BD12F0B0-2D22-4FD8-9C36-2631F8C1CDC9}" destId="{7A85BC42-F757-4C4D-A5CD-95E045EF05BC}" srcOrd="0" destOrd="0" presId="urn:microsoft.com/office/officeart/2008/layout/RadialCluster"/>
    <dgm:cxn modelId="{80491916-9D14-4D87-9E0B-655CB7F8875C}" type="presOf" srcId="{9609298F-5DFE-48C1-B8B5-B867BF8550F5}" destId="{7E25AD7C-3DD9-4298-8A71-66342BB923A5}" srcOrd="0" destOrd="0" presId="urn:microsoft.com/office/officeart/2008/layout/RadialCluster"/>
    <dgm:cxn modelId="{95D6F616-9FAA-41C5-AC9A-E03F5957E9B2}" type="presOf" srcId="{239E7EEA-A9C3-4355-BB93-E88ACF35E7A4}" destId="{923922D8-4451-40EC-8B95-E91C8708D39D}" srcOrd="0" destOrd="0" presId="urn:microsoft.com/office/officeart/2008/layout/RadialCluster"/>
    <dgm:cxn modelId="{0A5E291E-77FF-4228-A12E-2E0B873757A1}" srcId="{75AD5060-FA7C-443A-A1CB-F10FDA86C1A3}" destId="{C05C6ADB-CA48-4898-9E6F-085EFD473812}" srcOrd="0" destOrd="0" parTransId="{A5BFF0DC-D715-4E1F-A012-8D99B849BCEA}" sibTransId="{5AE4DD17-F169-43E3-ADE4-9B97C6E9D710}"/>
    <dgm:cxn modelId="{C3D8641F-7B73-4C6B-8500-76CB9220C8EA}" type="presOf" srcId="{BDFAEDA8-2F87-459A-95D6-3F10AEC44AAD}" destId="{ADE63CA6-86C4-4E1D-A1DF-0E116AA05A7A}" srcOrd="0" destOrd="0" presId="urn:microsoft.com/office/officeart/2008/layout/RadialCluster"/>
    <dgm:cxn modelId="{62818C22-F56D-4D8E-BCE5-E3BC6FC48AA3}" type="presOf" srcId="{A662B695-1C90-4A74-A35E-0D4FD8470D5A}" destId="{24C29EA2-5D24-40EB-AA24-5FB04428F75B}" srcOrd="0" destOrd="0" presId="urn:microsoft.com/office/officeart/2008/layout/RadialCluster"/>
    <dgm:cxn modelId="{B975CA2E-46BD-488E-A13F-CDA7F2465A68}" type="presOf" srcId="{2E71D906-E370-49F1-8D65-396621F7050A}" destId="{A48DEAFB-D99C-4C9C-AB44-0435CC6BE7E6}" srcOrd="0" destOrd="0" presId="urn:microsoft.com/office/officeart/2008/layout/RadialCluster"/>
    <dgm:cxn modelId="{3869943B-BDD8-4C32-AADA-116F4D214A52}" type="presOf" srcId="{75AD5060-FA7C-443A-A1CB-F10FDA86C1A3}" destId="{2AD0648C-FE56-49B6-AC9B-8EEBD765528C}" srcOrd="0" destOrd="0" presId="urn:microsoft.com/office/officeart/2008/layout/RadialCluster"/>
    <dgm:cxn modelId="{8E59835B-B5DF-4937-9466-0F0C0A9F5A42}" srcId="{C05C6ADB-CA48-4898-9E6F-085EFD473812}" destId="{54244D37-4B89-4FA8-B248-956A5A5BEABA}" srcOrd="3" destOrd="0" parTransId="{EECF8A4E-65F1-41D0-A77C-D645B9FA6540}" sibTransId="{968C7975-0AE3-43AD-8CA7-0A42E8D69976}"/>
    <dgm:cxn modelId="{34A21642-2555-44D5-B53B-A4797874AA73}" type="presOf" srcId="{54244D37-4B89-4FA8-B248-956A5A5BEABA}" destId="{94D34E5B-C878-4F23-85D0-335F4E13F00D}" srcOrd="0" destOrd="0" presId="urn:microsoft.com/office/officeart/2008/layout/RadialCluster"/>
    <dgm:cxn modelId="{3D6DD251-AD6B-45A6-854F-E1F5300015F6}" srcId="{C05C6ADB-CA48-4898-9E6F-085EFD473812}" destId="{3BA0ECA2-27F8-4CF3-A8F7-B50D5B26C379}" srcOrd="4" destOrd="0" parTransId="{20CAC3E3-41E8-4B66-9070-9B869C516E83}" sibTransId="{27139AF7-6D05-44D1-8D92-58ACC26AE998}"/>
    <dgm:cxn modelId="{324A0258-238E-4F8D-BC6C-B8701C44D39B}" srcId="{C05C6ADB-CA48-4898-9E6F-085EFD473812}" destId="{239E7EEA-A9C3-4355-BB93-E88ACF35E7A4}" srcOrd="6" destOrd="0" parTransId="{A662B695-1C90-4A74-A35E-0D4FD8470D5A}" sibTransId="{888C8EA0-74A3-4FFB-8212-99D044105424}"/>
    <dgm:cxn modelId="{B14C9F7A-C5E3-4A5E-8262-7DC6C7EEC440}" type="presOf" srcId="{20CAC3E3-41E8-4B66-9070-9B869C516E83}" destId="{4131AD19-8EB5-4F34-A440-E6DEAF49FC3B}" srcOrd="0" destOrd="0" presId="urn:microsoft.com/office/officeart/2008/layout/RadialCluster"/>
    <dgm:cxn modelId="{AB296C82-91FB-41CD-925B-BEDEBA74B0E1}" type="presOf" srcId="{63701C3A-FABC-4E4B-B487-9442360E04D5}" destId="{C3A47104-E720-4A0A-AC88-063B7A8C49B2}" srcOrd="0" destOrd="0" presId="urn:microsoft.com/office/officeart/2008/layout/RadialCluster"/>
    <dgm:cxn modelId="{6BD5268E-36C7-4172-A01B-5EC76C482226}" srcId="{C05C6ADB-CA48-4898-9E6F-085EFD473812}" destId="{8744F9D2-4B52-4BE8-AA99-D811B46314A2}" srcOrd="5" destOrd="0" parTransId="{BE823573-5513-4FC7-9E7E-BA6118DB2ECA}" sibTransId="{30E52FCA-92ED-4FE2-BA77-15B2CDEDE44E}"/>
    <dgm:cxn modelId="{BFEFE993-DF88-4BCB-A653-19F35FEB3860}" type="presOf" srcId="{8744F9D2-4B52-4BE8-AA99-D811B46314A2}" destId="{27166385-F6A9-420B-BCDA-7D4600938561}" srcOrd="0" destOrd="0" presId="urn:microsoft.com/office/officeart/2008/layout/RadialCluster"/>
    <dgm:cxn modelId="{8229B99D-A38E-4703-AB9D-2CCD952989C9}" type="presOf" srcId="{2BD2DC6B-8856-4C62-9A74-E60229B050DC}" destId="{F3D4C09B-215B-4B79-86B6-3C2DB93DFB37}" srcOrd="0" destOrd="0" presId="urn:microsoft.com/office/officeart/2008/layout/RadialCluster"/>
    <dgm:cxn modelId="{433784A1-C032-453E-A4AD-3839786DC4A2}" type="presOf" srcId="{3BA0ECA2-27F8-4CF3-A8F7-B50D5B26C379}" destId="{B46F4C3C-8879-41A7-915F-B2C04C89DF72}" srcOrd="0" destOrd="0" presId="urn:microsoft.com/office/officeart/2008/layout/RadialCluster"/>
    <dgm:cxn modelId="{A0C6E5AD-7C01-4587-BE42-14909028C4B5}" type="presOf" srcId="{EECF8A4E-65F1-41D0-A77C-D645B9FA6540}" destId="{14A6E2E5-312C-4356-B1CE-BD11C1D03B15}" srcOrd="0" destOrd="0" presId="urn:microsoft.com/office/officeart/2008/layout/RadialCluster"/>
    <dgm:cxn modelId="{435A2BB8-FEA5-47AD-9E5F-47C3301582E4}" type="presOf" srcId="{BE823573-5513-4FC7-9E7E-BA6118DB2ECA}" destId="{8D491023-F7BE-4BAF-9C59-1012B0C9BA71}" srcOrd="0" destOrd="0" presId="urn:microsoft.com/office/officeart/2008/layout/RadialCluster"/>
    <dgm:cxn modelId="{8058EACA-BACA-4844-BC38-4F8A796CE92F}" type="presOf" srcId="{C05C6ADB-CA48-4898-9E6F-085EFD473812}" destId="{7B784F6E-357F-4A37-9124-1EA7080E5277}" srcOrd="0" destOrd="0" presId="urn:microsoft.com/office/officeart/2008/layout/RadialCluster"/>
    <dgm:cxn modelId="{9FF044D9-6964-43C2-9546-C8D528A97ACB}" srcId="{C05C6ADB-CA48-4898-9E6F-085EFD473812}" destId="{2E71D906-E370-49F1-8D65-396621F7050A}" srcOrd="2" destOrd="0" parTransId="{BDFAEDA8-2F87-459A-95D6-3F10AEC44AAD}" sibTransId="{DFE42594-78A8-46B7-8561-03CE23C98BBF}"/>
    <dgm:cxn modelId="{461D97DD-DDDF-49D9-BFB6-75227BA593C6}" srcId="{C05C6ADB-CA48-4898-9E6F-085EFD473812}" destId="{BD12F0B0-2D22-4FD8-9C36-2631F8C1CDC9}" srcOrd="0" destOrd="0" parTransId="{2BD2DC6B-8856-4C62-9A74-E60229B050DC}" sibTransId="{9330410B-2BCE-4D86-A0CE-8A0E9FA533F7}"/>
    <dgm:cxn modelId="{3F7415EF-F5A3-4C20-9142-45DD2D524C01}" srcId="{C05C6ADB-CA48-4898-9E6F-085EFD473812}" destId="{63701C3A-FABC-4E4B-B487-9442360E04D5}" srcOrd="1" destOrd="0" parTransId="{9609298F-5DFE-48C1-B8B5-B867BF8550F5}" sibTransId="{2602DB16-763D-4FD6-8B8D-A2D2D218894D}"/>
    <dgm:cxn modelId="{B5399E41-163F-427D-A9BB-7B88930AC397}" type="presParOf" srcId="{2AD0648C-FE56-49B6-AC9B-8EEBD765528C}" destId="{44B9D6F9-7EBF-4083-9DCC-4CD05342AA1B}" srcOrd="0" destOrd="0" presId="urn:microsoft.com/office/officeart/2008/layout/RadialCluster"/>
    <dgm:cxn modelId="{7717EDFB-A4F5-497F-B304-E496CE34F276}" type="presParOf" srcId="{44B9D6F9-7EBF-4083-9DCC-4CD05342AA1B}" destId="{7B784F6E-357F-4A37-9124-1EA7080E5277}" srcOrd="0" destOrd="0" presId="urn:microsoft.com/office/officeart/2008/layout/RadialCluster"/>
    <dgm:cxn modelId="{3CCA419C-8A95-4665-B297-A576815E021A}" type="presParOf" srcId="{44B9D6F9-7EBF-4083-9DCC-4CD05342AA1B}" destId="{F3D4C09B-215B-4B79-86B6-3C2DB93DFB37}" srcOrd="1" destOrd="0" presId="urn:microsoft.com/office/officeart/2008/layout/RadialCluster"/>
    <dgm:cxn modelId="{B60CE2F6-3DC3-4B34-9F5E-B33B5C44F3D7}" type="presParOf" srcId="{44B9D6F9-7EBF-4083-9DCC-4CD05342AA1B}" destId="{7A85BC42-F757-4C4D-A5CD-95E045EF05BC}" srcOrd="2" destOrd="0" presId="urn:microsoft.com/office/officeart/2008/layout/RadialCluster"/>
    <dgm:cxn modelId="{09F4DF2C-3EE3-4DEF-9044-20FD30E93099}" type="presParOf" srcId="{44B9D6F9-7EBF-4083-9DCC-4CD05342AA1B}" destId="{7E25AD7C-3DD9-4298-8A71-66342BB923A5}" srcOrd="3" destOrd="0" presId="urn:microsoft.com/office/officeart/2008/layout/RadialCluster"/>
    <dgm:cxn modelId="{493BFABC-63B0-496C-88EE-53C32F3AD3CE}" type="presParOf" srcId="{44B9D6F9-7EBF-4083-9DCC-4CD05342AA1B}" destId="{C3A47104-E720-4A0A-AC88-063B7A8C49B2}" srcOrd="4" destOrd="0" presId="urn:microsoft.com/office/officeart/2008/layout/RadialCluster"/>
    <dgm:cxn modelId="{281D2A97-CD20-40B7-BAEF-8BDEFA0A2585}" type="presParOf" srcId="{44B9D6F9-7EBF-4083-9DCC-4CD05342AA1B}" destId="{ADE63CA6-86C4-4E1D-A1DF-0E116AA05A7A}" srcOrd="5" destOrd="0" presId="urn:microsoft.com/office/officeart/2008/layout/RadialCluster"/>
    <dgm:cxn modelId="{D503ACE0-CE21-4EE3-BCEC-3CA1D424379D}" type="presParOf" srcId="{44B9D6F9-7EBF-4083-9DCC-4CD05342AA1B}" destId="{A48DEAFB-D99C-4C9C-AB44-0435CC6BE7E6}" srcOrd="6" destOrd="0" presId="urn:microsoft.com/office/officeart/2008/layout/RadialCluster"/>
    <dgm:cxn modelId="{6966DEE3-E46B-4DF3-A9FA-8D447350FE71}" type="presParOf" srcId="{44B9D6F9-7EBF-4083-9DCC-4CD05342AA1B}" destId="{14A6E2E5-312C-4356-B1CE-BD11C1D03B15}" srcOrd="7" destOrd="0" presId="urn:microsoft.com/office/officeart/2008/layout/RadialCluster"/>
    <dgm:cxn modelId="{5CD165D4-5620-4A77-829C-2B10A4CE1F21}" type="presParOf" srcId="{44B9D6F9-7EBF-4083-9DCC-4CD05342AA1B}" destId="{94D34E5B-C878-4F23-85D0-335F4E13F00D}" srcOrd="8" destOrd="0" presId="urn:microsoft.com/office/officeart/2008/layout/RadialCluster"/>
    <dgm:cxn modelId="{C69BA9F6-A69F-41F4-AEFE-A6F6D8C1A9CA}" type="presParOf" srcId="{44B9D6F9-7EBF-4083-9DCC-4CD05342AA1B}" destId="{4131AD19-8EB5-4F34-A440-E6DEAF49FC3B}" srcOrd="9" destOrd="0" presId="urn:microsoft.com/office/officeart/2008/layout/RadialCluster"/>
    <dgm:cxn modelId="{C494EB59-0A38-4F84-B8CD-8A737B502EE3}" type="presParOf" srcId="{44B9D6F9-7EBF-4083-9DCC-4CD05342AA1B}" destId="{B46F4C3C-8879-41A7-915F-B2C04C89DF72}" srcOrd="10" destOrd="0" presId="urn:microsoft.com/office/officeart/2008/layout/RadialCluster"/>
    <dgm:cxn modelId="{03E166D4-A234-4570-A928-0FCB73216AD2}" type="presParOf" srcId="{44B9D6F9-7EBF-4083-9DCC-4CD05342AA1B}" destId="{8D491023-F7BE-4BAF-9C59-1012B0C9BA71}" srcOrd="11" destOrd="0" presId="urn:microsoft.com/office/officeart/2008/layout/RadialCluster"/>
    <dgm:cxn modelId="{4D046C1F-E502-4E32-A399-47F9127CE82B}" type="presParOf" srcId="{44B9D6F9-7EBF-4083-9DCC-4CD05342AA1B}" destId="{27166385-F6A9-420B-BCDA-7D4600938561}" srcOrd="12" destOrd="0" presId="urn:microsoft.com/office/officeart/2008/layout/RadialCluster"/>
    <dgm:cxn modelId="{9CAF3417-B3C1-4F5B-9817-BF48974D5C82}" type="presParOf" srcId="{44B9D6F9-7EBF-4083-9DCC-4CD05342AA1B}" destId="{24C29EA2-5D24-40EB-AA24-5FB04428F75B}" srcOrd="13" destOrd="0" presId="urn:microsoft.com/office/officeart/2008/layout/RadialCluster"/>
    <dgm:cxn modelId="{1A092829-4C6A-48D9-AD67-2BD0EC1D4AB9}" type="presParOf" srcId="{44B9D6F9-7EBF-4083-9DCC-4CD05342AA1B}" destId="{923922D8-4451-40EC-8B95-E91C8708D39D}"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1A780-8A00-42EE-9AF0-42CC68E6C3C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fr-FR"/>
        </a:p>
      </dgm:t>
    </dgm:pt>
    <dgm:pt modelId="{4DD0A556-4267-4570-AECC-A5A65A48B68B}">
      <dgm:prSet phldrT="[Texte]"/>
      <dgm:spPr>
        <a:solidFill>
          <a:srgbClr val="00819B"/>
        </a:solidFill>
      </dgm:spPr>
      <dgm:t>
        <a:bodyPr bIns="108000"/>
        <a:lstStyle/>
        <a:p>
          <a:pPr>
            <a:lnSpc>
              <a:spcPct val="100000"/>
            </a:lnSpc>
            <a:spcBef>
              <a:spcPts val="0"/>
            </a:spcBef>
            <a:spcAft>
              <a:spcPts val="0"/>
            </a:spcAft>
          </a:pPr>
          <a:r>
            <a:rPr lang="fr-FR" dirty="0"/>
            <a:t>1</a:t>
          </a:r>
          <a:r>
            <a:rPr lang="fr-FR" baseline="30000" dirty="0"/>
            <a:t>er</a:t>
          </a:r>
          <a:r>
            <a:rPr lang="fr-FR" dirty="0"/>
            <a:t> degré</a:t>
          </a:r>
        </a:p>
      </dgm:t>
    </dgm:pt>
    <dgm:pt modelId="{BBADC619-3FFB-4699-8354-210D8A80B951}" type="parTrans" cxnId="{532F016F-93CB-4021-A106-1A96A53CAFCD}">
      <dgm:prSet/>
      <dgm:spPr/>
      <dgm:t>
        <a:bodyPr/>
        <a:lstStyle/>
        <a:p>
          <a:pPr>
            <a:lnSpc>
              <a:spcPct val="100000"/>
            </a:lnSpc>
            <a:spcBef>
              <a:spcPts val="0"/>
            </a:spcBef>
            <a:spcAft>
              <a:spcPts val="0"/>
            </a:spcAft>
          </a:pPr>
          <a:endParaRPr lang="fr-FR"/>
        </a:p>
      </dgm:t>
    </dgm:pt>
    <dgm:pt modelId="{A6C91514-D573-4BC8-9160-3D96A7E35272}" type="sibTrans" cxnId="{532F016F-93CB-4021-A106-1A96A53CAFCD}">
      <dgm:prSet/>
      <dgm:spPr>
        <a:ln>
          <a:solidFill>
            <a:srgbClr val="00819B"/>
          </a:solidFill>
        </a:ln>
      </dgm:spPr>
      <dgm:t>
        <a:bodyPr/>
        <a:lstStyle/>
        <a:p>
          <a:pPr>
            <a:lnSpc>
              <a:spcPct val="100000"/>
            </a:lnSpc>
            <a:spcBef>
              <a:spcPts val="0"/>
            </a:spcBef>
            <a:spcAft>
              <a:spcPts val="0"/>
            </a:spcAft>
          </a:pPr>
          <a:r>
            <a:rPr lang="fr-FR" dirty="0"/>
            <a:t>(Maternelle et Primaire)</a:t>
          </a:r>
        </a:p>
      </dgm:t>
    </dgm:pt>
    <dgm:pt modelId="{D5927798-7AFE-47EE-AEED-81F8FE39823B}">
      <dgm:prSet phldrT="[Texte]"/>
      <dgm:spPr>
        <a:solidFill>
          <a:srgbClr val="C1440C"/>
        </a:solidFill>
      </dgm:spPr>
      <dgm:t>
        <a:bodyPr bIns="108000"/>
        <a:lstStyle/>
        <a:p>
          <a:pPr>
            <a:lnSpc>
              <a:spcPct val="100000"/>
            </a:lnSpc>
            <a:spcBef>
              <a:spcPts val="0"/>
            </a:spcBef>
            <a:spcAft>
              <a:spcPts val="0"/>
            </a:spcAft>
          </a:pPr>
          <a:r>
            <a:rPr lang="fr-FR" dirty="0"/>
            <a:t>2</a:t>
          </a:r>
          <a:r>
            <a:rPr lang="fr-FR" baseline="30000" dirty="0"/>
            <a:t>nd</a:t>
          </a:r>
          <a:r>
            <a:rPr lang="fr-FR" dirty="0"/>
            <a:t> degré</a:t>
          </a:r>
        </a:p>
      </dgm:t>
    </dgm:pt>
    <dgm:pt modelId="{8EA4DB2C-2768-4449-AC11-4069C18D00D1}" type="parTrans" cxnId="{417ECFA6-BB3B-41CD-9A84-FB0CD00CFC0C}">
      <dgm:prSet/>
      <dgm:spPr/>
      <dgm:t>
        <a:bodyPr/>
        <a:lstStyle/>
        <a:p>
          <a:pPr>
            <a:lnSpc>
              <a:spcPct val="100000"/>
            </a:lnSpc>
            <a:spcBef>
              <a:spcPts val="0"/>
            </a:spcBef>
            <a:spcAft>
              <a:spcPts val="0"/>
            </a:spcAft>
          </a:pPr>
          <a:endParaRPr lang="fr-FR"/>
        </a:p>
      </dgm:t>
    </dgm:pt>
    <dgm:pt modelId="{50B249E2-888F-4C26-AAEE-1FB019C0E960}" type="sibTrans" cxnId="{417ECFA6-BB3B-41CD-9A84-FB0CD00CFC0C}">
      <dgm:prSet custT="1"/>
      <dgm:spPr>
        <a:ln>
          <a:solidFill>
            <a:srgbClr val="C1440C"/>
          </a:solidFill>
        </a:ln>
      </dgm:spPr>
      <dgm:t>
        <a:bodyPr/>
        <a:lstStyle/>
        <a:p>
          <a:pPr>
            <a:lnSpc>
              <a:spcPct val="100000"/>
            </a:lnSpc>
            <a:spcBef>
              <a:spcPts val="0"/>
            </a:spcBef>
            <a:spcAft>
              <a:spcPts val="0"/>
            </a:spcAft>
          </a:pPr>
          <a:r>
            <a:rPr lang="fr-FR" sz="1700" dirty="0"/>
            <a:t>(Collège et Lycée)</a:t>
          </a:r>
        </a:p>
      </dgm:t>
    </dgm:pt>
    <dgm:pt modelId="{90D720CD-3D05-4A27-9EB5-3546D0766293}">
      <dgm:prSet phldrT="[Texte]" custT="1"/>
      <dgm:spPr>
        <a:noFill/>
        <a:ln>
          <a:solidFill>
            <a:srgbClr val="C1440C"/>
          </a:solidFill>
        </a:ln>
      </dgm:spPr>
      <dgm:t>
        <a:bodyPr bIns="14400"/>
        <a:lstStyle/>
        <a:p>
          <a:pPr>
            <a:lnSpc>
              <a:spcPct val="100000"/>
            </a:lnSpc>
            <a:spcBef>
              <a:spcPts val="0"/>
            </a:spcBef>
            <a:spcAft>
              <a:spcPts val="0"/>
            </a:spcAft>
          </a:pPr>
          <a:r>
            <a:rPr lang="fr-FR" sz="2000" dirty="0">
              <a:solidFill>
                <a:srgbClr val="C1440C"/>
              </a:solidFill>
            </a:rPr>
            <a:t>Cavités </a:t>
          </a:r>
          <a:br>
            <a:rPr lang="fr-FR" sz="2000" dirty="0">
              <a:solidFill>
                <a:srgbClr val="C1440C"/>
              </a:solidFill>
            </a:rPr>
          </a:br>
          <a:r>
            <a:rPr lang="fr-FR" sz="2000" dirty="0">
              <a:solidFill>
                <a:srgbClr val="C1440C"/>
              </a:solidFill>
            </a:rPr>
            <a:t>classes 1 à 4</a:t>
          </a:r>
        </a:p>
      </dgm:t>
    </dgm:pt>
    <dgm:pt modelId="{6542A3E8-7CC9-42DC-8097-CBC061D24A0E}" type="parTrans" cxnId="{5333B79F-9426-4695-80FD-B03BC36B8274}">
      <dgm:prSet/>
      <dgm:spPr/>
      <dgm:t>
        <a:bodyPr/>
        <a:lstStyle/>
        <a:p>
          <a:pPr>
            <a:lnSpc>
              <a:spcPct val="100000"/>
            </a:lnSpc>
            <a:spcBef>
              <a:spcPts val="0"/>
            </a:spcBef>
            <a:spcAft>
              <a:spcPts val="0"/>
            </a:spcAft>
          </a:pPr>
          <a:endParaRPr lang="fr-FR"/>
        </a:p>
      </dgm:t>
    </dgm:pt>
    <dgm:pt modelId="{06F6BC21-03E0-4FE8-A98D-763FC93E5718}" type="sibTrans" cxnId="{5333B79F-9426-4695-80FD-B03BC36B8274}">
      <dgm:prSet/>
      <dgm:spPr>
        <a:noFill/>
        <a:ln>
          <a:noFill/>
        </a:ln>
      </dgm:spPr>
      <dgm:t>
        <a:bodyPr/>
        <a:lstStyle/>
        <a:p>
          <a:pPr>
            <a:lnSpc>
              <a:spcPct val="100000"/>
            </a:lnSpc>
            <a:spcBef>
              <a:spcPts val="0"/>
            </a:spcBef>
            <a:spcAft>
              <a:spcPts val="0"/>
            </a:spcAft>
          </a:pPr>
          <a:endParaRPr lang="fr-FR"/>
        </a:p>
      </dgm:t>
    </dgm:pt>
    <dgm:pt modelId="{0C6EA44A-340E-4211-ADC9-435F2A40BC92}">
      <dgm:prSet custT="1"/>
      <dgm:spPr>
        <a:noFill/>
        <a:ln>
          <a:solidFill>
            <a:srgbClr val="00819B"/>
          </a:solidFill>
        </a:ln>
      </dgm:spPr>
      <dgm:t>
        <a:bodyPr bIns="14400"/>
        <a:lstStyle/>
        <a:p>
          <a:pPr>
            <a:lnSpc>
              <a:spcPct val="100000"/>
            </a:lnSpc>
            <a:spcBef>
              <a:spcPts val="0"/>
            </a:spcBef>
            <a:spcAft>
              <a:spcPts val="0"/>
            </a:spcAft>
          </a:pPr>
          <a:r>
            <a:rPr lang="fr-FR" sz="2000" dirty="0">
              <a:solidFill>
                <a:srgbClr val="00819B"/>
              </a:solidFill>
            </a:rPr>
            <a:t>Cavités classes 1 ou 2 uniquement</a:t>
          </a:r>
        </a:p>
      </dgm:t>
    </dgm:pt>
    <dgm:pt modelId="{FE3ED4B3-8B95-4207-93DB-F25EA611FEA6}" type="parTrans" cxnId="{F91AA720-0335-46F4-9580-157837805F94}">
      <dgm:prSet/>
      <dgm:spPr/>
      <dgm:t>
        <a:bodyPr/>
        <a:lstStyle/>
        <a:p>
          <a:pPr>
            <a:lnSpc>
              <a:spcPct val="100000"/>
            </a:lnSpc>
            <a:spcBef>
              <a:spcPts val="0"/>
            </a:spcBef>
            <a:spcAft>
              <a:spcPts val="0"/>
            </a:spcAft>
          </a:pPr>
          <a:endParaRPr lang="fr-FR"/>
        </a:p>
      </dgm:t>
    </dgm:pt>
    <dgm:pt modelId="{506FB623-6647-4F31-ADFD-47AAAD737EBA}" type="sibTrans" cxnId="{F91AA720-0335-46F4-9580-157837805F94}">
      <dgm:prSet/>
      <dgm:spPr>
        <a:noFill/>
        <a:ln>
          <a:noFill/>
        </a:ln>
      </dgm:spPr>
      <dgm:t>
        <a:bodyPr/>
        <a:lstStyle/>
        <a:p>
          <a:pPr>
            <a:lnSpc>
              <a:spcPct val="100000"/>
            </a:lnSpc>
            <a:spcBef>
              <a:spcPts val="0"/>
            </a:spcBef>
            <a:spcAft>
              <a:spcPts val="0"/>
            </a:spcAft>
          </a:pPr>
          <a:endParaRPr lang="fr-FR"/>
        </a:p>
      </dgm:t>
    </dgm:pt>
    <dgm:pt modelId="{7A0BC4A5-9733-4524-AF57-AF5D9E746D35}" type="pres">
      <dgm:prSet presAssocID="{2211A780-8A00-42EE-9AF0-42CC68E6C3CF}" presName="hierChild1" presStyleCnt="0">
        <dgm:presLayoutVars>
          <dgm:orgChart val="1"/>
          <dgm:chPref val="1"/>
          <dgm:dir/>
          <dgm:animOne val="branch"/>
          <dgm:animLvl val="lvl"/>
          <dgm:resizeHandles/>
        </dgm:presLayoutVars>
      </dgm:prSet>
      <dgm:spPr/>
    </dgm:pt>
    <dgm:pt modelId="{4DC5834D-4D91-4AF6-AFC0-5C7A65286BF6}" type="pres">
      <dgm:prSet presAssocID="{4DD0A556-4267-4570-AECC-A5A65A48B68B}" presName="hierRoot1" presStyleCnt="0">
        <dgm:presLayoutVars>
          <dgm:hierBranch val="init"/>
        </dgm:presLayoutVars>
      </dgm:prSet>
      <dgm:spPr/>
    </dgm:pt>
    <dgm:pt modelId="{17349957-05F1-4D96-8D6F-231402269D6A}" type="pres">
      <dgm:prSet presAssocID="{4DD0A556-4267-4570-AECC-A5A65A48B68B}" presName="rootComposite1" presStyleCnt="0"/>
      <dgm:spPr/>
    </dgm:pt>
    <dgm:pt modelId="{48A98990-9DC0-4E39-8745-A5B1C9027859}" type="pres">
      <dgm:prSet presAssocID="{4DD0A556-4267-4570-AECC-A5A65A48B68B}" presName="rootText1" presStyleLbl="node0" presStyleIdx="0" presStyleCnt="2" custScaleY="46694">
        <dgm:presLayoutVars>
          <dgm:chMax/>
          <dgm:chPref val="3"/>
        </dgm:presLayoutVars>
      </dgm:prSet>
      <dgm:spPr/>
    </dgm:pt>
    <dgm:pt modelId="{832398C4-58EF-437E-A46E-4174D74842B5}" type="pres">
      <dgm:prSet presAssocID="{4DD0A556-4267-4570-AECC-A5A65A48B68B}" presName="titleText1" presStyleLbl="fgAcc0" presStyleIdx="0" presStyleCnt="2" custLinFactNeighborY="-46158">
        <dgm:presLayoutVars>
          <dgm:chMax val="0"/>
          <dgm:chPref val="0"/>
        </dgm:presLayoutVars>
      </dgm:prSet>
      <dgm:spPr/>
    </dgm:pt>
    <dgm:pt modelId="{84D714D1-1ECC-43E8-BB11-99B36CA383AB}" type="pres">
      <dgm:prSet presAssocID="{4DD0A556-4267-4570-AECC-A5A65A48B68B}" presName="rootConnector1" presStyleLbl="node1" presStyleIdx="0" presStyleCnt="2"/>
      <dgm:spPr/>
    </dgm:pt>
    <dgm:pt modelId="{1857589F-6717-46FC-890D-7B880D4FB46D}" type="pres">
      <dgm:prSet presAssocID="{4DD0A556-4267-4570-AECC-A5A65A48B68B}" presName="hierChild2" presStyleCnt="0"/>
      <dgm:spPr/>
    </dgm:pt>
    <dgm:pt modelId="{79463CA6-5FBF-4F24-803A-5167443AAD5C}" type="pres">
      <dgm:prSet presAssocID="{FE3ED4B3-8B95-4207-93DB-F25EA611FEA6}" presName="Name37" presStyleLbl="parChTrans1D2" presStyleIdx="0" presStyleCnt="2"/>
      <dgm:spPr/>
    </dgm:pt>
    <dgm:pt modelId="{8AFD9537-A033-4C4A-A48F-111963BD2AA3}" type="pres">
      <dgm:prSet presAssocID="{0C6EA44A-340E-4211-ADC9-435F2A40BC92}" presName="hierRoot2" presStyleCnt="0">
        <dgm:presLayoutVars>
          <dgm:hierBranch val="init"/>
        </dgm:presLayoutVars>
      </dgm:prSet>
      <dgm:spPr/>
    </dgm:pt>
    <dgm:pt modelId="{B76526A2-A242-4052-BAFD-C8A8D2C7DBDD}" type="pres">
      <dgm:prSet presAssocID="{0C6EA44A-340E-4211-ADC9-435F2A40BC92}" presName="rootComposite" presStyleCnt="0"/>
      <dgm:spPr/>
    </dgm:pt>
    <dgm:pt modelId="{2BF9376C-7767-4E66-9D30-4A548942DB1B}" type="pres">
      <dgm:prSet presAssocID="{0C6EA44A-340E-4211-ADC9-435F2A40BC92}" presName="rootText" presStyleLbl="node1" presStyleIdx="0" presStyleCnt="2" custScaleY="67497" custLinFactNeighborY="-37366">
        <dgm:presLayoutVars>
          <dgm:chMax/>
          <dgm:chPref val="3"/>
        </dgm:presLayoutVars>
      </dgm:prSet>
      <dgm:spPr/>
    </dgm:pt>
    <dgm:pt modelId="{5384E525-7327-4AFA-A09B-B2E053444260}" type="pres">
      <dgm:prSet presAssocID="{0C6EA44A-340E-4211-ADC9-435F2A40BC92}" presName="titleText2" presStyleLbl="fgAcc1" presStyleIdx="0" presStyleCnt="2" custLinFactNeighborX="2184" custLinFactNeighborY="-73869">
        <dgm:presLayoutVars>
          <dgm:chMax val="0"/>
          <dgm:chPref val="0"/>
        </dgm:presLayoutVars>
      </dgm:prSet>
      <dgm:spPr/>
    </dgm:pt>
    <dgm:pt modelId="{F5B531C7-0139-428E-BC51-AA842153E7F0}" type="pres">
      <dgm:prSet presAssocID="{0C6EA44A-340E-4211-ADC9-435F2A40BC92}" presName="rootConnector" presStyleLbl="node2" presStyleIdx="0" presStyleCnt="0"/>
      <dgm:spPr/>
    </dgm:pt>
    <dgm:pt modelId="{B40B637E-BA48-47A6-AAB5-599418C27E8C}" type="pres">
      <dgm:prSet presAssocID="{0C6EA44A-340E-4211-ADC9-435F2A40BC92}" presName="hierChild4" presStyleCnt="0"/>
      <dgm:spPr/>
    </dgm:pt>
    <dgm:pt modelId="{FD6819F8-C8BB-45DE-AB3F-CAEF827D2A46}" type="pres">
      <dgm:prSet presAssocID="{0C6EA44A-340E-4211-ADC9-435F2A40BC92}" presName="hierChild5" presStyleCnt="0"/>
      <dgm:spPr/>
    </dgm:pt>
    <dgm:pt modelId="{0BF19DAC-B5A0-4C70-8355-480A75684B96}" type="pres">
      <dgm:prSet presAssocID="{4DD0A556-4267-4570-AECC-A5A65A48B68B}" presName="hierChild3" presStyleCnt="0"/>
      <dgm:spPr/>
    </dgm:pt>
    <dgm:pt modelId="{FEE9631D-7BAA-458C-BFE8-C004B5925711}" type="pres">
      <dgm:prSet presAssocID="{D5927798-7AFE-47EE-AEED-81F8FE39823B}" presName="hierRoot1" presStyleCnt="0">
        <dgm:presLayoutVars>
          <dgm:hierBranch val="init"/>
        </dgm:presLayoutVars>
      </dgm:prSet>
      <dgm:spPr/>
    </dgm:pt>
    <dgm:pt modelId="{47021717-8FD9-4DE4-B798-E16A45F95891}" type="pres">
      <dgm:prSet presAssocID="{D5927798-7AFE-47EE-AEED-81F8FE39823B}" presName="rootComposite1" presStyleCnt="0"/>
      <dgm:spPr/>
    </dgm:pt>
    <dgm:pt modelId="{17809A36-C68E-4C68-98C9-5ABD4AC76B3F}" type="pres">
      <dgm:prSet presAssocID="{D5927798-7AFE-47EE-AEED-81F8FE39823B}" presName="rootText1" presStyleLbl="node0" presStyleIdx="1" presStyleCnt="2" custScaleY="42185">
        <dgm:presLayoutVars>
          <dgm:chMax/>
          <dgm:chPref val="3"/>
        </dgm:presLayoutVars>
      </dgm:prSet>
      <dgm:spPr/>
    </dgm:pt>
    <dgm:pt modelId="{22C048AC-257C-4FCF-94B3-3172B60A5CD4}" type="pres">
      <dgm:prSet presAssocID="{D5927798-7AFE-47EE-AEED-81F8FE39823B}" presName="titleText1" presStyleLbl="fgAcc0" presStyleIdx="1" presStyleCnt="2" custLinFactNeighborY="-39093">
        <dgm:presLayoutVars>
          <dgm:chMax val="0"/>
          <dgm:chPref val="0"/>
        </dgm:presLayoutVars>
      </dgm:prSet>
      <dgm:spPr/>
    </dgm:pt>
    <dgm:pt modelId="{463E764C-8C1F-44F8-A0EF-CEC64D2A76B6}" type="pres">
      <dgm:prSet presAssocID="{D5927798-7AFE-47EE-AEED-81F8FE39823B}" presName="rootConnector1" presStyleLbl="node1" presStyleIdx="0" presStyleCnt="2"/>
      <dgm:spPr/>
    </dgm:pt>
    <dgm:pt modelId="{DAF69459-73D8-47F9-A1A2-5F4E81CDA763}" type="pres">
      <dgm:prSet presAssocID="{D5927798-7AFE-47EE-AEED-81F8FE39823B}" presName="hierChild2" presStyleCnt="0"/>
      <dgm:spPr/>
    </dgm:pt>
    <dgm:pt modelId="{65A6DE6A-574E-4C1C-9B50-198FE5EEEDD4}" type="pres">
      <dgm:prSet presAssocID="{6542A3E8-7CC9-42DC-8097-CBC061D24A0E}" presName="Name37" presStyleLbl="parChTrans1D2" presStyleIdx="1" presStyleCnt="2"/>
      <dgm:spPr/>
    </dgm:pt>
    <dgm:pt modelId="{5F831D16-DE58-4442-9805-C0333BB19555}" type="pres">
      <dgm:prSet presAssocID="{90D720CD-3D05-4A27-9EB5-3546D0766293}" presName="hierRoot2" presStyleCnt="0">
        <dgm:presLayoutVars>
          <dgm:hierBranch val="init"/>
        </dgm:presLayoutVars>
      </dgm:prSet>
      <dgm:spPr/>
    </dgm:pt>
    <dgm:pt modelId="{84E3873F-44B7-42D8-BBF7-8369AA911105}" type="pres">
      <dgm:prSet presAssocID="{90D720CD-3D05-4A27-9EB5-3546D0766293}" presName="rootComposite" presStyleCnt="0"/>
      <dgm:spPr/>
    </dgm:pt>
    <dgm:pt modelId="{79273D86-ED15-4ABD-BE9E-6F97BACE3BB3}" type="pres">
      <dgm:prSet presAssocID="{90D720CD-3D05-4A27-9EB5-3546D0766293}" presName="rootText" presStyleLbl="node1" presStyleIdx="1" presStyleCnt="2" custScaleY="67497" custLinFactNeighborY="-34540">
        <dgm:presLayoutVars>
          <dgm:chMax/>
          <dgm:chPref val="3"/>
        </dgm:presLayoutVars>
      </dgm:prSet>
      <dgm:spPr/>
    </dgm:pt>
    <dgm:pt modelId="{AD24CD4C-118A-4EE8-A833-40605A138281}" type="pres">
      <dgm:prSet presAssocID="{90D720CD-3D05-4A27-9EB5-3546D0766293}" presName="titleText2" presStyleLbl="fgAcc1" presStyleIdx="1" presStyleCnt="2" custLinFactNeighborX="452" custLinFactNeighborY="-70719">
        <dgm:presLayoutVars>
          <dgm:chMax val="0"/>
          <dgm:chPref val="0"/>
        </dgm:presLayoutVars>
      </dgm:prSet>
      <dgm:spPr/>
    </dgm:pt>
    <dgm:pt modelId="{05878A94-D411-4AAB-991B-97D315B99B97}" type="pres">
      <dgm:prSet presAssocID="{90D720CD-3D05-4A27-9EB5-3546D0766293}" presName="rootConnector" presStyleLbl="node2" presStyleIdx="0" presStyleCnt="0"/>
      <dgm:spPr/>
    </dgm:pt>
    <dgm:pt modelId="{945AA27E-249B-483C-A864-587920BC0261}" type="pres">
      <dgm:prSet presAssocID="{90D720CD-3D05-4A27-9EB5-3546D0766293}" presName="hierChild4" presStyleCnt="0"/>
      <dgm:spPr/>
    </dgm:pt>
    <dgm:pt modelId="{671C57B0-0D05-4236-8A50-F4F882361A59}" type="pres">
      <dgm:prSet presAssocID="{90D720CD-3D05-4A27-9EB5-3546D0766293}" presName="hierChild5" presStyleCnt="0"/>
      <dgm:spPr/>
    </dgm:pt>
    <dgm:pt modelId="{7304F332-1159-4DA9-97AD-A090E9A393B8}" type="pres">
      <dgm:prSet presAssocID="{D5927798-7AFE-47EE-AEED-81F8FE39823B}" presName="hierChild3" presStyleCnt="0"/>
      <dgm:spPr/>
    </dgm:pt>
  </dgm:ptLst>
  <dgm:cxnLst>
    <dgm:cxn modelId="{1863C802-5129-4645-BCF1-52C2492A133F}" type="presOf" srcId="{06F6BC21-03E0-4FE8-A98D-763FC93E5718}" destId="{AD24CD4C-118A-4EE8-A833-40605A138281}" srcOrd="0" destOrd="0" presId="urn:microsoft.com/office/officeart/2008/layout/NameandTitleOrganizationalChart"/>
    <dgm:cxn modelId="{683D5F03-9B6D-44C0-944F-DDD809670995}" type="presOf" srcId="{90D720CD-3D05-4A27-9EB5-3546D0766293}" destId="{05878A94-D411-4AAB-991B-97D315B99B97}" srcOrd="1" destOrd="0" presId="urn:microsoft.com/office/officeart/2008/layout/NameandTitleOrganizationalChart"/>
    <dgm:cxn modelId="{17313D13-CB96-4C67-800F-16FE29708141}" type="presOf" srcId="{4DD0A556-4267-4570-AECC-A5A65A48B68B}" destId="{84D714D1-1ECC-43E8-BB11-99B36CA383AB}" srcOrd="1" destOrd="0" presId="urn:microsoft.com/office/officeart/2008/layout/NameandTitleOrganizationalChart"/>
    <dgm:cxn modelId="{F91AA720-0335-46F4-9580-157837805F94}" srcId="{4DD0A556-4267-4570-AECC-A5A65A48B68B}" destId="{0C6EA44A-340E-4211-ADC9-435F2A40BC92}" srcOrd="0" destOrd="0" parTransId="{FE3ED4B3-8B95-4207-93DB-F25EA611FEA6}" sibTransId="{506FB623-6647-4F31-ADFD-47AAAD737EBA}"/>
    <dgm:cxn modelId="{A0B8253C-2E5F-46E8-9805-41E3403AD72A}" type="presOf" srcId="{FE3ED4B3-8B95-4207-93DB-F25EA611FEA6}" destId="{79463CA6-5FBF-4F24-803A-5167443AAD5C}" srcOrd="0" destOrd="0" presId="urn:microsoft.com/office/officeart/2008/layout/NameandTitleOrganizationalChart"/>
    <dgm:cxn modelId="{EB4CA83E-A731-4F45-975C-ECCF3E98B6E1}" type="presOf" srcId="{D5927798-7AFE-47EE-AEED-81F8FE39823B}" destId="{17809A36-C68E-4C68-98C9-5ABD4AC76B3F}" srcOrd="0" destOrd="0" presId="urn:microsoft.com/office/officeart/2008/layout/NameandTitleOrganizationalChart"/>
    <dgm:cxn modelId="{DBDFED44-82F1-4C86-BEB8-42478C1F6466}" type="presOf" srcId="{90D720CD-3D05-4A27-9EB5-3546D0766293}" destId="{79273D86-ED15-4ABD-BE9E-6F97BACE3BB3}" srcOrd="0" destOrd="0" presId="urn:microsoft.com/office/officeart/2008/layout/NameandTitleOrganizationalChart"/>
    <dgm:cxn modelId="{532F016F-93CB-4021-A106-1A96A53CAFCD}" srcId="{2211A780-8A00-42EE-9AF0-42CC68E6C3CF}" destId="{4DD0A556-4267-4570-AECC-A5A65A48B68B}" srcOrd="0" destOrd="0" parTransId="{BBADC619-3FFB-4699-8354-210D8A80B951}" sibTransId="{A6C91514-D573-4BC8-9160-3D96A7E35272}"/>
    <dgm:cxn modelId="{B74BFB84-732F-4F53-94DE-1D049FCF2D59}" type="presOf" srcId="{D5927798-7AFE-47EE-AEED-81F8FE39823B}" destId="{463E764C-8C1F-44F8-A0EF-CEC64D2A76B6}" srcOrd="1" destOrd="0" presId="urn:microsoft.com/office/officeart/2008/layout/NameandTitleOrganizationalChart"/>
    <dgm:cxn modelId="{A45B0A9B-178D-46E3-B599-F3F82B27B682}" type="presOf" srcId="{4DD0A556-4267-4570-AECC-A5A65A48B68B}" destId="{48A98990-9DC0-4E39-8745-A5B1C9027859}" srcOrd="0" destOrd="0" presId="urn:microsoft.com/office/officeart/2008/layout/NameandTitleOrganizationalChart"/>
    <dgm:cxn modelId="{5333B79F-9426-4695-80FD-B03BC36B8274}" srcId="{D5927798-7AFE-47EE-AEED-81F8FE39823B}" destId="{90D720CD-3D05-4A27-9EB5-3546D0766293}" srcOrd="0" destOrd="0" parTransId="{6542A3E8-7CC9-42DC-8097-CBC061D24A0E}" sibTransId="{06F6BC21-03E0-4FE8-A98D-763FC93E5718}"/>
    <dgm:cxn modelId="{417ECFA6-BB3B-41CD-9A84-FB0CD00CFC0C}" srcId="{2211A780-8A00-42EE-9AF0-42CC68E6C3CF}" destId="{D5927798-7AFE-47EE-AEED-81F8FE39823B}" srcOrd="1" destOrd="0" parTransId="{8EA4DB2C-2768-4449-AC11-4069C18D00D1}" sibTransId="{50B249E2-888F-4C26-AAEE-1FB019C0E960}"/>
    <dgm:cxn modelId="{437388B1-1720-494D-AC12-17B17C225D32}" type="presOf" srcId="{50B249E2-888F-4C26-AAEE-1FB019C0E960}" destId="{22C048AC-257C-4FCF-94B3-3172B60A5CD4}" srcOrd="0" destOrd="0" presId="urn:microsoft.com/office/officeart/2008/layout/NameandTitleOrganizationalChart"/>
    <dgm:cxn modelId="{73C3DEB2-BC30-47BA-AA99-4439737E2808}" type="presOf" srcId="{A6C91514-D573-4BC8-9160-3D96A7E35272}" destId="{832398C4-58EF-437E-A46E-4174D74842B5}" srcOrd="0" destOrd="0" presId="urn:microsoft.com/office/officeart/2008/layout/NameandTitleOrganizationalChart"/>
    <dgm:cxn modelId="{8E71CBB5-D36B-407B-B9EF-7248DE460AE9}" type="presOf" srcId="{0C6EA44A-340E-4211-ADC9-435F2A40BC92}" destId="{F5B531C7-0139-428E-BC51-AA842153E7F0}" srcOrd="1" destOrd="0" presId="urn:microsoft.com/office/officeart/2008/layout/NameandTitleOrganizationalChart"/>
    <dgm:cxn modelId="{3098BDB7-2A01-430A-9ABE-F4C3DEA504D5}" type="presOf" srcId="{2211A780-8A00-42EE-9AF0-42CC68E6C3CF}" destId="{7A0BC4A5-9733-4524-AF57-AF5D9E746D35}" srcOrd="0" destOrd="0" presId="urn:microsoft.com/office/officeart/2008/layout/NameandTitleOrganizationalChart"/>
    <dgm:cxn modelId="{E85FD2BD-91F9-4A21-92E4-854601A9BBCA}" type="presOf" srcId="{6542A3E8-7CC9-42DC-8097-CBC061D24A0E}" destId="{65A6DE6A-574E-4C1C-9B50-198FE5EEEDD4}" srcOrd="0" destOrd="0" presId="urn:microsoft.com/office/officeart/2008/layout/NameandTitleOrganizationalChart"/>
    <dgm:cxn modelId="{879C95BF-D61B-4383-9817-8816105D7AD8}" type="presOf" srcId="{0C6EA44A-340E-4211-ADC9-435F2A40BC92}" destId="{2BF9376C-7767-4E66-9D30-4A548942DB1B}" srcOrd="0" destOrd="0" presId="urn:microsoft.com/office/officeart/2008/layout/NameandTitleOrganizationalChart"/>
    <dgm:cxn modelId="{795BF4C5-ACBB-4FEC-8899-42FE37014DFF}" type="presOf" srcId="{506FB623-6647-4F31-ADFD-47AAAD737EBA}" destId="{5384E525-7327-4AFA-A09B-B2E053444260}" srcOrd="0" destOrd="0" presId="urn:microsoft.com/office/officeart/2008/layout/NameandTitleOrganizationalChart"/>
    <dgm:cxn modelId="{87262E00-7BB4-484E-B161-170AB4A9CC3A}" type="presParOf" srcId="{7A0BC4A5-9733-4524-AF57-AF5D9E746D35}" destId="{4DC5834D-4D91-4AF6-AFC0-5C7A65286BF6}" srcOrd="0" destOrd="0" presId="urn:microsoft.com/office/officeart/2008/layout/NameandTitleOrganizationalChart"/>
    <dgm:cxn modelId="{8C9F4A10-7980-44CC-9A80-3BD4E799E694}" type="presParOf" srcId="{4DC5834D-4D91-4AF6-AFC0-5C7A65286BF6}" destId="{17349957-05F1-4D96-8D6F-231402269D6A}" srcOrd="0" destOrd="0" presId="urn:microsoft.com/office/officeart/2008/layout/NameandTitleOrganizationalChart"/>
    <dgm:cxn modelId="{C5970EE8-F73E-4854-992C-8D92C4ABF685}" type="presParOf" srcId="{17349957-05F1-4D96-8D6F-231402269D6A}" destId="{48A98990-9DC0-4E39-8745-A5B1C9027859}" srcOrd="0" destOrd="0" presId="urn:microsoft.com/office/officeart/2008/layout/NameandTitleOrganizationalChart"/>
    <dgm:cxn modelId="{1839D39F-AAD6-4C05-A0C9-F305424C03B3}" type="presParOf" srcId="{17349957-05F1-4D96-8D6F-231402269D6A}" destId="{832398C4-58EF-437E-A46E-4174D74842B5}" srcOrd="1" destOrd="0" presId="urn:microsoft.com/office/officeart/2008/layout/NameandTitleOrganizationalChart"/>
    <dgm:cxn modelId="{C0444FCD-B092-4304-9B98-83EB9ED8E1BF}" type="presParOf" srcId="{17349957-05F1-4D96-8D6F-231402269D6A}" destId="{84D714D1-1ECC-43E8-BB11-99B36CA383AB}" srcOrd="2" destOrd="0" presId="urn:microsoft.com/office/officeart/2008/layout/NameandTitleOrganizationalChart"/>
    <dgm:cxn modelId="{8629296C-9E4B-4F92-AC29-F022A6AB6935}" type="presParOf" srcId="{4DC5834D-4D91-4AF6-AFC0-5C7A65286BF6}" destId="{1857589F-6717-46FC-890D-7B880D4FB46D}" srcOrd="1" destOrd="0" presId="urn:microsoft.com/office/officeart/2008/layout/NameandTitleOrganizationalChart"/>
    <dgm:cxn modelId="{2C5BE674-FD5E-48D2-966E-014C17187657}" type="presParOf" srcId="{1857589F-6717-46FC-890D-7B880D4FB46D}" destId="{79463CA6-5FBF-4F24-803A-5167443AAD5C}" srcOrd="0" destOrd="0" presId="urn:microsoft.com/office/officeart/2008/layout/NameandTitleOrganizationalChart"/>
    <dgm:cxn modelId="{B9BF9F01-88CF-4799-B2B7-939229D98B35}" type="presParOf" srcId="{1857589F-6717-46FC-890D-7B880D4FB46D}" destId="{8AFD9537-A033-4C4A-A48F-111963BD2AA3}" srcOrd="1" destOrd="0" presId="urn:microsoft.com/office/officeart/2008/layout/NameandTitleOrganizationalChart"/>
    <dgm:cxn modelId="{CDADD1B6-E34C-4884-BBE4-376AC0A90954}" type="presParOf" srcId="{8AFD9537-A033-4C4A-A48F-111963BD2AA3}" destId="{B76526A2-A242-4052-BAFD-C8A8D2C7DBDD}" srcOrd="0" destOrd="0" presId="urn:microsoft.com/office/officeart/2008/layout/NameandTitleOrganizationalChart"/>
    <dgm:cxn modelId="{74EDB26C-25C5-42C9-A2AA-BEDD7A673F9D}" type="presParOf" srcId="{B76526A2-A242-4052-BAFD-C8A8D2C7DBDD}" destId="{2BF9376C-7767-4E66-9D30-4A548942DB1B}" srcOrd="0" destOrd="0" presId="urn:microsoft.com/office/officeart/2008/layout/NameandTitleOrganizationalChart"/>
    <dgm:cxn modelId="{E4D2C266-9D8F-4201-B2DC-42483D7332BA}" type="presParOf" srcId="{B76526A2-A242-4052-BAFD-C8A8D2C7DBDD}" destId="{5384E525-7327-4AFA-A09B-B2E053444260}" srcOrd="1" destOrd="0" presId="urn:microsoft.com/office/officeart/2008/layout/NameandTitleOrganizationalChart"/>
    <dgm:cxn modelId="{3EFBA4F6-5596-4C23-8993-2EBBEFCA8601}" type="presParOf" srcId="{B76526A2-A242-4052-BAFD-C8A8D2C7DBDD}" destId="{F5B531C7-0139-428E-BC51-AA842153E7F0}" srcOrd="2" destOrd="0" presId="urn:microsoft.com/office/officeart/2008/layout/NameandTitleOrganizationalChart"/>
    <dgm:cxn modelId="{2292679F-B389-43E8-88E3-E02014580844}" type="presParOf" srcId="{8AFD9537-A033-4C4A-A48F-111963BD2AA3}" destId="{B40B637E-BA48-47A6-AAB5-599418C27E8C}" srcOrd="1" destOrd="0" presId="urn:microsoft.com/office/officeart/2008/layout/NameandTitleOrganizationalChart"/>
    <dgm:cxn modelId="{6B4A3880-DFB6-404B-9D49-C6C5C67D4C69}" type="presParOf" srcId="{8AFD9537-A033-4C4A-A48F-111963BD2AA3}" destId="{FD6819F8-C8BB-45DE-AB3F-CAEF827D2A46}" srcOrd="2" destOrd="0" presId="urn:microsoft.com/office/officeart/2008/layout/NameandTitleOrganizationalChart"/>
    <dgm:cxn modelId="{C46E358E-284C-4311-B9FC-3C6FE2D94CE3}" type="presParOf" srcId="{4DC5834D-4D91-4AF6-AFC0-5C7A65286BF6}" destId="{0BF19DAC-B5A0-4C70-8355-480A75684B96}" srcOrd="2" destOrd="0" presId="urn:microsoft.com/office/officeart/2008/layout/NameandTitleOrganizationalChart"/>
    <dgm:cxn modelId="{2B24F9C1-8698-4171-9329-1E701B51FD49}" type="presParOf" srcId="{7A0BC4A5-9733-4524-AF57-AF5D9E746D35}" destId="{FEE9631D-7BAA-458C-BFE8-C004B5925711}" srcOrd="1" destOrd="0" presId="urn:microsoft.com/office/officeart/2008/layout/NameandTitleOrganizationalChart"/>
    <dgm:cxn modelId="{F58D4556-614F-4713-BA22-597C4CA4B243}" type="presParOf" srcId="{FEE9631D-7BAA-458C-BFE8-C004B5925711}" destId="{47021717-8FD9-4DE4-B798-E16A45F95891}" srcOrd="0" destOrd="0" presId="urn:microsoft.com/office/officeart/2008/layout/NameandTitleOrganizationalChart"/>
    <dgm:cxn modelId="{6B8EEEF5-FE62-4A7C-9D28-A192CDBE05BE}" type="presParOf" srcId="{47021717-8FD9-4DE4-B798-E16A45F95891}" destId="{17809A36-C68E-4C68-98C9-5ABD4AC76B3F}" srcOrd="0" destOrd="0" presId="urn:microsoft.com/office/officeart/2008/layout/NameandTitleOrganizationalChart"/>
    <dgm:cxn modelId="{499BD8EF-46C2-44F1-8956-D2CAE0E6BE6A}" type="presParOf" srcId="{47021717-8FD9-4DE4-B798-E16A45F95891}" destId="{22C048AC-257C-4FCF-94B3-3172B60A5CD4}" srcOrd="1" destOrd="0" presId="urn:microsoft.com/office/officeart/2008/layout/NameandTitleOrganizationalChart"/>
    <dgm:cxn modelId="{950DEEF9-4938-4ACC-AAE4-60D9D8BF9EB1}" type="presParOf" srcId="{47021717-8FD9-4DE4-B798-E16A45F95891}" destId="{463E764C-8C1F-44F8-A0EF-CEC64D2A76B6}" srcOrd="2" destOrd="0" presId="urn:microsoft.com/office/officeart/2008/layout/NameandTitleOrganizationalChart"/>
    <dgm:cxn modelId="{0F64E84C-C035-4406-AB11-1DA2B1B1D5AB}" type="presParOf" srcId="{FEE9631D-7BAA-458C-BFE8-C004B5925711}" destId="{DAF69459-73D8-47F9-A1A2-5F4E81CDA763}" srcOrd="1" destOrd="0" presId="urn:microsoft.com/office/officeart/2008/layout/NameandTitleOrganizationalChart"/>
    <dgm:cxn modelId="{172CC524-EEA5-42EF-9776-E845E8ED8B8B}" type="presParOf" srcId="{DAF69459-73D8-47F9-A1A2-5F4E81CDA763}" destId="{65A6DE6A-574E-4C1C-9B50-198FE5EEEDD4}" srcOrd="0" destOrd="0" presId="urn:microsoft.com/office/officeart/2008/layout/NameandTitleOrganizationalChart"/>
    <dgm:cxn modelId="{7844E9EF-E05C-426F-A77C-6A6082F545FD}" type="presParOf" srcId="{DAF69459-73D8-47F9-A1A2-5F4E81CDA763}" destId="{5F831D16-DE58-4442-9805-C0333BB19555}" srcOrd="1" destOrd="0" presId="urn:microsoft.com/office/officeart/2008/layout/NameandTitleOrganizationalChart"/>
    <dgm:cxn modelId="{417F070A-59BC-4CEF-B3D8-7C7B16E57E43}" type="presParOf" srcId="{5F831D16-DE58-4442-9805-C0333BB19555}" destId="{84E3873F-44B7-42D8-BBF7-8369AA911105}" srcOrd="0" destOrd="0" presId="urn:microsoft.com/office/officeart/2008/layout/NameandTitleOrganizationalChart"/>
    <dgm:cxn modelId="{1E50BB38-2539-49CC-828E-12F3E2EC5AF0}" type="presParOf" srcId="{84E3873F-44B7-42D8-BBF7-8369AA911105}" destId="{79273D86-ED15-4ABD-BE9E-6F97BACE3BB3}" srcOrd="0" destOrd="0" presId="urn:microsoft.com/office/officeart/2008/layout/NameandTitleOrganizationalChart"/>
    <dgm:cxn modelId="{91C328ED-4501-43B6-8C6B-60203297EF76}" type="presParOf" srcId="{84E3873F-44B7-42D8-BBF7-8369AA911105}" destId="{AD24CD4C-118A-4EE8-A833-40605A138281}" srcOrd="1" destOrd="0" presId="urn:microsoft.com/office/officeart/2008/layout/NameandTitleOrganizationalChart"/>
    <dgm:cxn modelId="{BCCE752A-CDB0-42F3-8EAC-8C01F7EA066B}" type="presParOf" srcId="{84E3873F-44B7-42D8-BBF7-8369AA911105}" destId="{05878A94-D411-4AAB-991B-97D315B99B97}" srcOrd="2" destOrd="0" presId="urn:microsoft.com/office/officeart/2008/layout/NameandTitleOrganizationalChart"/>
    <dgm:cxn modelId="{E387ACD5-1A3A-4999-BE12-63FCB6F796F4}" type="presParOf" srcId="{5F831D16-DE58-4442-9805-C0333BB19555}" destId="{945AA27E-249B-483C-A864-587920BC0261}" srcOrd="1" destOrd="0" presId="urn:microsoft.com/office/officeart/2008/layout/NameandTitleOrganizationalChart"/>
    <dgm:cxn modelId="{BC7A56EB-91D8-4ACF-A8E0-8A811F5324C4}" type="presParOf" srcId="{5F831D16-DE58-4442-9805-C0333BB19555}" destId="{671C57B0-0D05-4236-8A50-F4F882361A59}" srcOrd="2" destOrd="0" presId="urn:microsoft.com/office/officeart/2008/layout/NameandTitleOrganizationalChart"/>
    <dgm:cxn modelId="{4C8BFD07-CE3A-498B-929C-569A7DDACF51}" type="presParOf" srcId="{FEE9631D-7BAA-458C-BFE8-C004B5925711}" destId="{7304F332-1159-4DA9-97AD-A090E9A393B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63FB91-EB3F-4CCF-B150-BFF06AD5CBD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672ABFE1-7C41-4EF0-8245-B0BD780B1B05}">
      <dgm:prSet phldrT="[Texte]" custT="1"/>
      <dgm:spPr>
        <a:solidFill>
          <a:schemeClr val="bg2">
            <a:lumMod val="50000"/>
          </a:schemeClr>
        </a:solidFill>
      </dgm:spPr>
      <dgm:t>
        <a:bodyPr anchor="t" anchorCtr="0"/>
        <a:lstStyle/>
        <a:p>
          <a:pPr marL="0" algn="l">
            <a:spcAft>
              <a:spcPct val="35000"/>
            </a:spcAft>
          </a:pPr>
          <a:r>
            <a:rPr lang="fr-FR" sz="2000" dirty="0"/>
            <a:t>Un site = Un </a:t>
          </a:r>
          <a:r>
            <a:rPr lang="fr-FR" sz="2000" b="1" dirty="0"/>
            <a:t>propriétaire</a:t>
          </a:r>
          <a:r>
            <a:rPr lang="fr-FR" sz="2000" dirty="0"/>
            <a:t>, privé ou public</a:t>
          </a:r>
        </a:p>
        <a:p>
          <a:pPr marL="0" indent="0" algn="l">
            <a:spcAft>
              <a:spcPts val="840"/>
            </a:spcAft>
          </a:pPr>
          <a:r>
            <a:rPr lang="fr-FR" sz="2000" dirty="0"/>
            <a:t>Parfois un </a:t>
          </a:r>
          <a:r>
            <a:rPr lang="fr-FR" sz="2000" b="1" dirty="0"/>
            <a:t>gestionnaire</a:t>
          </a:r>
          <a:r>
            <a:rPr lang="fr-FR" sz="2000" dirty="0"/>
            <a:t> est en charge du site :</a:t>
          </a:r>
        </a:p>
        <a:p>
          <a:pPr marL="180975" indent="0" algn="l">
            <a:spcAft>
              <a:spcPts val="840"/>
            </a:spcAft>
          </a:pPr>
          <a:r>
            <a:rPr lang="fr-FR" sz="2000" dirty="0"/>
            <a:t>ONF</a:t>
          </a:r>
        </a:p>
        <a:p>
          <a:pPr marL="180975" indent="0" algn="l">
            <a:spcAft>
              <a:spcPts val="840"/>
            </a:spcAft>
          </a:pPr>
          <a:r>
            <a:rPr lang="fr-FR" sz="2000" dirty="0"/>
            <a:t>Parc National ou régional</a:t>
          </a:r>
        </a:p>
        <a:p>
          <a:pPr marL="180975" indent="0" algn="l">
            <a:spcAft>
              <a:spcPts val="840"/>
            </a:spcAft>
          </a:pPr>
          <a:r>
            <a:rPr lang="fr-FR" sz="2000" dirty="0"/>
            <a:t>Conseil départemental (CDESI)</a:t>
          </a:r>
        </a:p>
        <a:p>
          <a:pPr marL="180975" indent="0" algn="l">
            <a:spcAft>
              <a:spcPts val="840"/>
            </a:spcAft>
          </a:pPr>
          <a:r>
            <a:rPr lang="fr-FR" sz="2000" dirty="0"/>
            <a:t>Structure privée (fédération par ex)</a:t>
          </a:r>
        </a:p>
      </dgm:t>
    </dgm:pt>
    <dgm:pt modelId="{5ACA5672-F74F-4540-B3E7-B370DED3983A}" type="parTrans" cxnId="{AAEC14AE-252B-452E-ACBC-ED1F2CD8EED8}">
      <dgm:prSet/>
      <dgm:spPr/>
      <dgm:t>
        <a:bodyPr/>
        <a:lstStyle/>
        <a:p>
          <a:endParaRPr lang="fr-FR" sz="2000"/>
        </a:p>
      </dgm:t>
    </dgm:pt>
    <dgm:pt modelId="{E95F82FA-87DA-4BCA-8754-AFD101F393A0}" type="sibTrans" cxnId="{AAEC14AE-252B-452E-ACBC-ED1F2CD8EED8}">
      <dgm:prSet/>
      <dgm:spPr/>
      <dgm:t>
        <a:bodyPr/>
        <a:lstStyle/>
        <a:p>
          <a:endParaRPr lang="fr-FR" sz="2000"/>
        </a:p>
      </dgm:t>
    </dgm:pt>
    <dgm:pt modelId="{3FF91AC3-B302-4CA2-AE96-949792EA91DC}">
      <dgm:prSet phldrT="[Texte]" custT="1"/>
      <dgm:spPr/>
      <dgm:t>
        <a:bodyPr anchor="t" anchorCtr="0"/>
        <a:lstStyle/>
        <a:p>
          <a:pPr marL="0" algn="r"/>
          <a:r>
            <a:rPr lang="fr-FR" sz="2000" b="1" u="sng" dirty="0"/>
            <a:t>Types de réglementation :</a:t>
          </a:r>
        </a:p>
        <a:p>
          <a:pPr marL="0" algn="r"/>
          <a:r>
            <a:rPr lang="fr-FR" sz="2000" dirty="0"/>
            <a:t>Arrêté municipal</a:t>
          </a:r>
        </a:p>
        <a:p>
          <a:pPr marL="0" algn="r"/>
          <a:r>
            <a:rPr lang="fr-FR" sz="2000" dirty="0"/>
            <a:t>Arrêté préfectoral</a:t>
          </a:r>
        </a:p>
        <a:p>
          <a:pPr marL="0" algn="r"/>
          <a:r>
            <a:rPr lang="fr-FR" sz="2000" dirty="0"/>
            <a:t>Réglementation Parc National (Charte)</a:t>
          </a:r>
        </a:p>
        <a:p>
          <a:pPr marL="0" algn="r"/>
          <a:r>
            <a:rPr lang="fr-FR" sz="2000" dirty="0"/>
            <a:t>Arrêté de biotope</a:t>
          </a:r>
        </a:p>
        <a:p>
          <a:pPr marL="1524000" indent="0" algn="r"/>
          <a:r>
            <a:rPr lang="fr-FR" sz="2000" dirty="0"/>
            <a:t>Classement du site (archéologie, patrimoine….)</a:t>
          </a:r>
        </a:p>
      </dgm:t>
    </dgm:pt>
    <dgm:pt modelId="{00F85468-0B37-4706-B56D-524F28B04767}" type="parTrans" cxnId="{E88CCA2B-FE00-4B8D-94FE-A40600D06C3E}">
      <dgm:prSet/>
      <dgm:spPr/>
      <dgm:t>
        <a:bodyPr/>
        <a:lstStyle/>
        <a:p>
          <a:endParaRPr lang="fr-FR" sz="2000"/>
        </a:p>
      </dgm:t>
    </dgm:pt>
    <dgm:pt modelId="{37563BC7-7578-456C-A8C9-85B05CF3A8A2}" type="sibTrans" cxnId="{E88CCA2B-FE00-4B8D-94FE-A40600D06C3E}">
      <dgm:prSet/>
      <dgm:spPr/>
      <dgm:t>
        <a:bodyPr/>
        <a:lstStyle/>
        <a:p>
          <a:endParaRPr lang="fr-FR" sz="2000"/>
        </a:p>
      </dgm:t>
    </dgm:pt>
    <dgm:pt modelId="{5FCD5380-A390-4E1A-8C0B-18DAF0087C90}">
      <dgm:prSet phldrT="[Texte]" custT="1"/>
      <dgm:spPr/>
      <dgm:t>
        <a:bodyPr anchor="b" anchorCtr="0"/>
        <a:lstStyle/>
        <a:p>
          <a:pPr algn="l"/>
          <a:r>
            <a:rPr lang="fr-FR" sz="2000" b="1" u="sng" dirty="0"/>
            <a:t>Qui peut réglementer ?</a:t>
          </a:r>
        </a:p>
        <a:p>
          <a:pPr algn="l"/>
          <a:r>
            <a:rPr lang="fr-FR" sz="2000" dirty="0"/>
            <a:t>Le propriétaire ou le gestionnaire</a:t>
          </a:r>
        </a:p>
        <a:p>
          <a:pPr algn="l"/>
          <a:r>
            <a:rPr lang="fr-FR" sz="2000" dirty="0"/>
            <a:t>La commune</a:t>
          </a:r>
        </a:p>
        <a:p>
          <a:pPr algn="l"/>
          <a:r>
            <a:rPr lang="fr-FR" sz="2000" dirty="0"/>
            <a:t>La préfecture</a:t>
          </a:r>
        </a:p>
      </dgm:t>
    </dgm:pt>
    <dgm:pt modelId="{9D8A478E-2C1F-4DA1-93D0-E0B1C25CD33A}" type="parTrans" cxnId="{F71D9A90-3F91-4B56-8440-86A96D1D712E}">
      <dgm:prSet/>
      <dgm:spPr/>
      <dgm:t>
        <a:bodyPr/>
        <a:lstStyle/>
        <a:p>
          <a:endParaRPr lang="fr-FR" sz="2000"/>
        </a:p>
      </dgm:t>
    </dgm:pt>
    <dgm:pt modelId="{BA361E3F-0C5A-4DC6-B943-450E4632E9A1}" type="sibTrans" cxnId="{F71D9A90-3F91-4B56-8440-86A96D1D712E}">
      <dgm:prSet/>
      <dgm:spPr/>
      <dgm:t>
        <a:bodyPr/>
        <a:lstStyle/>
        <a:p>
          <a:endParaRPr lang="fr-FR" sz="2000"/>
        </a:p>
      </dgm:t>
    </dgm:pt>
    <dgm:pt modelId="{EC759FD4-09A2-4ED5-A7F6-148BF03E46BC}">
      <dgm:prSet phldrT="[Texte]" custT="1"/>
      <dgm:spPr>
        <a:solidFill>
          <a:schemeClr val="bg2">
            <a:lumMod val="50000"/>
          </a:schemeClr>
        </a:solidFill>
      </dgm:spPr>
      <dgm:t>
        <a:bodyPr anchor="b" anchorCtr="0"/>
        <a:lstStyle/>
        <a:p>
          <a:pPr marL="0" algn="r"/>
          <a:r>
            <a:rPr lang="fr-FR" sz="2000" b="1" u="sng" dirty="0"/>
            <a:t>Qui organise l’accès ?</a:t>
          </a:r>
        </a:p>
        <a:p>
          <a:pPr marL="1252538" indent="0" algn="r"/>
          <a:r>
            <a:rPr lang="fr-FR" sz="2000" dirty="0"/>
            <a:t>Le mouvement sportif en lien avec le propriétaire ou le gestionnaire</a:t>
          </a:r>
        </a:p>
        <a:p>
          <a:pPr marL="0" algn="r"/>
          <a:r>
            <a:rPr lang="fr-FR" sz="2000" dirty="0"/>
            <a:t>La Préfecture (risques pour la sécurité ou la santé)</a:t>
          </a:r>
        </a:p>
        <a:p>
          <a:pPr marL="0" algn="r"/>
          <a:r>
            <a:rPr lang="fr-FR" sz="2000" dirty="0"/>
            <a:t>Le Conseil départemental (CDESI)</a:t>
          </a:r>
        </a:p>
      </dgm:t>
    </dgm:pt>
    <dgm:pt modelId="{F0BCABE6-2655-4564-A459-3341918D14B5}" type="parTrans" cxnId="{64950303-EFA7-423E-B610-A25FBE8B9520}">
      <dgm:prSet/>
      <dgm:spPr/>
      <dgm:t>
        <a:bodyPr/>
        <a:lstStyle/>
        <a:p>
          <a:endParaRPr lang="fr-FR" sz="2000"/>
        </a:p>
      </dgm:t>
    </dgm:pt>
    <dgm:pt modelId="{31363FC4-328C-45EE-8365-C6FB07ABB66E}" type="sibTrans" cxnId="{64950303-EFA7-423E-B610-A25FBE8B9520}">
      <dgm:prSet/>
      <dgm:spPr/>
      <dgm:t>
        <a:bodyPr/>
        <a:lstStyle/>
        <a:p>
          <a:endParaRPr lang="fr-FR" sz="2000"/>
        </a:p>
      </dgm:t>
    </dgm:pt>
    <dgm:pt modelId="{8BBBBA65-6034-4B1A-B03F-E1D7B4183026}">
      <dgm:prSet phldrT="[Texte]" phldr="1" custT="1"/>
      <dgm:spPr/>
      <dgm:t>
        <a:bodyPr/>
        <a:lstStyle/>
        <a:p>
          <a:endParaRPr lang="fr-FR" sz="2000" dirty="0"/>
        </a:p>
      </dgm:t>
    </dgm:pt>
    <dgm:pt modelId="{6113BD21-AB80-43EF-9692-68027155F520}" type="sibTrans" cxnId="{0C9E14EE-7E49-4E31-85AC-07FE44938844}">
      <dgm:prSet/>
      <dgm:spPr/>
      <dgm:t>
        <a:bodyPr/>
        <a:lstStyle/>
        <a:p>
          <a:endParaRPr lang="fr-FR" sz="2000"/>
        </a:p>
      </dgm:t>
    </dgm:pt>
    <dgm:pt modelId="{0FCDA45A-166E-43CA-82C5-69D8E3E85B84}" type="parTrans" cxnId="{0C9E14EE-7E49-4E31-85AC-07FE44938844}">
      <dgm:prSet/>
      <dgm:spPr/>
      <dgm:t>
        <a:bodyPr/>
        <a:lstStyle/>
        <a:p>
          <a:endParaRPr lang="fr-FR" sz="2000"/>
        </a:p>
      </dgm:t>
    </dgm:pt>
    <dgm:pt modelId="{57F676C3-10F5-479D-AD10-2F9394507121}" type="pres">
      <dgm:prSet presAssocID="{2163FB91-EB3F-4CCF-B150-BFF06AD5CBDE}" presName="diagram" presStyleCnt="0">
        <dgm:presLayoutVars>
          <dgm:chMax val="1"/>
          <dgm:dir/>
          <dgm:animLvl val="ctr"/>
          <dgm:resizeHandles val="exact"/>
        </dgm:presLayoutVars>
      </dgm:prSet>
      <dgm:spPr/>
    </dgm:pt>
    <dgm:pt modelId="{F00738A2-F43C-4189-BFCC-0BB21288C283}" type="pres">
      <dgm:prSet presAssocID="{2163FB91-EB3F-4CCF-B150-BFF06AD5CBDE}" presName="matrix" presStyleCnt="0"/>
      <dgm:spPr/>
    </dgm:pt>
    <dgm:pt modelId="{23BD4C26-9164-42A3-B7F0-8C044B5CE18E}" type="pres">
      <dgm:prSet presAssocID="{2163FB91-EB3F-4CCF-B150-BFF06AD5CBDE}" presName="tile1" presStyleLbl="node1" presStyleIdx="0" presStyleCnt="4" custLinFactNeighborX="0"/>
      <dgm:spPr/>
    </dgm:pt>
    <dgm:pt modelId="{C3F1474A-84FE-4C13-AADB-2357503C79CA}" type="pres">
      <dgm:prSet presAssocID="{2163FB91-EB3F-4CCF-B150-BFF06AD5CBDE}" presName="tile1text" presStyleLbl="node1" presStyleIdx="0" presStyleCnt="4">
        <dgm:presLayoutVars>
          <dgm:chMax val="0"/>
          <dgm:chPref val="0"/>
          <dgm:bulletEnabled val="1"/>
        </dgm:presLayoutVars>
      </dgm:prSet>
      <dgm:spPr/>
    </dgm:pt>
    <dgm:pt modelId="{BE2AB579-DA62-4220-BEDB-5283C20F9277}" type="pres">
      <dgm:prSet presAssocID="{2163FB91-EB3F-4CCF-B150-BFF06AD5CBDE}" presName="tile2" presStyleLbl="node1" presStyleIdx="1" presStyleCnt="4" custLinFactX="22903" custLinFactY="-19032" custLinFactNeighborX="100000" custLinFactNeighborY="-100000"/>
      <dgm:spPr/>
    </dgm:pt>
    <dgm:pt modelId="{CA2F7E1A-46BB-4CAC-87B8-836CAE61543A}" type="pres">
      <dgm:prSet presAssocID="{2163FB91-EB3F-4CCF-B150-BFF06AD5CBDE}" presName="tile2text" presStyleLbl="node1" presStyleIdx="1" presStyleCnt="4">
        <dgm:presLayoutVars>
          <dgm:chMax val="0"/>
          <dgm:chPref val="0"/>
          <dgm:bulletEnabled val="1"/>
        </dgm:presLayoutVars>
      </dgm:prSet>
      <dgm:spPr/>
    </dgm:pt>
    <dgm:pt modelId="{12D5491D-5B42-44D5-A49B-6F542BDB0C54}" type="pres">
      <dgm:prSet presAssocID="{2163FB91-EB3F-4CCF-B150-BFF06AD5CBDE}" presName="tile3" presStyleLbl="node1" presStyleIdx="2" presStyleCnt="4"/>
      <dgm:spPr/>
    </dgm:pt>
    <dgm:pt modelId="{9F996D83-3A57-4ED8-8B6D-4F41763301CA}" type="pres">
      <dgm:prSet presAssocID="{2163FB91-EB3F-4CCF-B150-BFF06AD5CBDE}" presName="tile3text" presStyleLbl="node1" presStyleIdx="2" presStyleCnt="4">
        <dgm:presLayoutVars>
          <dgm:chMax val="0"/>
          <dgm:chPref val="0"/>
          <dgm:bulletEnabled val="1"/>
        </dgm:presLayoutVars>
      </dgm:prSet>
      <dgm:spPr/>
    </dgm:pt>
    <dgm:pt modelId="{15F9CB52-5891-444B-80FD-2F79183AFB76}" type="pres">
      <dgm:prSet presAssocID="{2163FB91-EB3F-4CCF-B150-BFF06AD5CBDE}" presName="tile4" presStyleLbl="node1" presStyleIdx="3" presStyleCnt="4"/>
      <dgm:spPr/>
    </dgm:pt>
    <dgm:pt modelId="{EDFC7B24-B358-412B-9974-9C6D757B1185}" type="pres">
      <dgm:prSet presAssocID="{2163FB91-EB3F-4CCF-B150-BFF06AD5CBDE}" presName="tile4text" presStyleLbl="node1" presStyleIdx="3" presStyleCnt="4">
        <dgm:presLayoutVars>
          <dgm:chMax val="0"/>
          <dgm:chPref val="0"/>
          <dgm:bulletEnabled val="1"/>
        </dgm:presLayoutVars>
      </dgm:prSet>
      <dgm:spPr/>
    </dgm:pt>
    <dgm:pt modelId="{541636DB-8413-4C4B-84F3-F856E71F5B73}" type="pres">
      <dgm:prSet presAssocID="{2163FB91-EB3F-4CCF-B150-BFF06AD5CBDE}" presName="centerTile" presStyleLbl="fgShp" presStyleIdx="0" presStyleCnt="1" custScaleX="50390" custScaleY="95781">
        <dgm:presLayoutVars>
          <dgm:chMax val="0"/>
          <dgm:chPref val="0"/>
        </dgm:presLayoutVars>
      </dgm:prSet>
      <dgm:spPr/>
    </dgm:pt>
  </dgm:ptLst>
  <dgm:cxnLst>
    <dgm:cxn modelId="{4C11F602-13CE-422C-A456-19CBB5AB59EB}" type="presOf" srcId="{EC759FD4-09A2-4ED5-A7F6-148BF03E46BC}" destId="{EDFC7B24-B358-412B-9974-9C6D757B1185}" srcOrd="1" destOrd="0" presId="urn:microsoft.com/office/officeart/2005/8/layout/matrix1"/>
    <dgm:cxn modelId="{64950303-EFA7-423E-B610-A25FBE8B9520}" srcId="{8BBBBA65-6034-4B1A-B03F-E1D7B4183026}" destId="{EC759FD4-09A2-4ED5-A7F6-148BF03E46BC}" srcOrd="3" destOrd="0" parTransId="{F0BCABE6-2655-4564-A459-3341918D14B5}" sibTransId="{31363FC4-328C-45EE-8365-C6FB07ABB66E}"/>
    <dgm:cxn modelId="{4B7F8715-8705-4C3B-A760-49724DDD03A3}" type="presOf" srcId="{672ABFE1-7C41-4EF0-8245-B0BD780B1B05}" destId="{C3F1474A-84FE-4C13-AADB-2357503C79CA}" srcOrd="1" destOrd="0" presId="urn:microsoft.com/office/officeart/2005/8/layout/matrix1"/>
    <dgm:cxn modelId="{C56DAD24-6FE2-45C7-9FEB-91642A029A5F}" type="presOf" srcId="{3FF91AC3-B302-4CA2-AE96-949792EA91DC}" destId="{CA2F7E1A-46BB-4CAC-87B8-836CAE61543A}" srcOrd="1" destOrd="0" presId="urn:microsoft.com/office/officeart/2005/8/layout/matrix1"/>
    <dgm:cxn modelId="{E88CCA2B-FE00-4B8D-94FE-A40600D06C3E}" srcId="{8BBBBA65-6034-4B1A-B03F-E1D7B4183026}" destId="{3FF91AC3-B302-4CA2-AE96-949792EA91DC}" srcOrd="1" destOrd="0" parTransId="{00F85468-0B37-4706-B56D-524F28B04767}" sibTransId="{37563BC7-7578-456C-A8C9-85B05CF3A8A2}"/>
    <dgm:cxn modelId="{CA75093A-6D1A-43FC-AD5B-67482B0C8BF6}" type="presOf" srcId="{2163FB91-EB3F-4CCF-B150-BFF06AD5CBDE}" destId="{57F676C3-10F5-479D-AD10-2F9394507121}" srcOrd="0" destOrd="0" presId="urn:microsoft.com/office/officeart/2005/8/layout/matrix1"/>
    <dgm:cxn modelId="{436D895C-646F-4AC1-AE1B-0439D823EEA2}" type="presOf" srcId="{8BBBBA65-6034-4B1A-B03F-E1D7B4183026}" destId="{541636DB-8413-4C4B-84F3-F856E71F5B73}" srcOrd="0" destOrd="0" presId="urn:microsoft.com/office/officeart/2005/8/layout/matrix1"/>
    <dgm:cxn modelId="{89144E50-5880-4340-866D-4F70D0626027}" type="presOf" srcId="{5FCD5380-A390-4E1A-8C0B-18DAF0087C90}" destId="{9F996D83-3A57-4ED8-8B6D-4F41763301CA}" srcOrd="1" destOrd="0" presId="urn:microsoft.com/office/officeart/2005/8/layout/matrix1"/>
    <dgm:cxn modelId="{F71D9A90-3F91-4B56-8440-86A96D1D712E}" srcId="{8BBBBA65-6034-4B1A-B03F-E1D7B4183026}" destId="{5FCD5380-A390-4E1A-8C0B-18DAF0087C90}" srcOrd="2" destOrd="0" parTransId="{9D8A478E-2C1F-4DA1-93D0-E0B1C25CD33A}" sibTransId="{BA361E3F-0C5A-4DC6-B943-450E4632E9A1}"/>
    <dgm:cxn modelId="{AAEC14AE-252B-452E-ACBC-ED1F2CD8EED8}" srcId="{8BBBBA65-6034-4B1A-B03F-E1D7B4183026}" destId="{672ABFE1-7C41-4EF0-8245-B0BD780B1B05}" srcOrd="0" destOrd="0" parTransId="{5ACA5672-F74F-4540-B3E7-B370DED3983A}" sibTransId="{E95F82FA-87DA-4BCA-8754-AFD101F393A0}"/>
    <dgm:cxn modelId="{59B2F3DE-7E87-4168-8F96-F6A3B93675F2}" type="presOf" srcId="{672ABFE1-7C41-4EF0-8245-B0BD780B1B05}" destId="{23BD4C26-9164-42A3-B7F0-8C044B5CE18E}" srcOrd="0" destOrd="0" presId="urn:microsoft.com/office/officeart/2005/8/layout/matrix1"/>
    <dgm:cxn modelId="{1928C6EA-0BAD-4C3F-9A04-1EFD289A267E}" type="presOf" srcId="{3FF91AC3-B302-4CA2-AE96-949792EA91DC}" destId="{BE2AB579-DA62-4220-BEDB-5283C20F9277}" srcOrd="0" destOrd="0" presId="urn:microsoft.com/office/officeart/2005/8/layout/matrix1"/>
    <dgm:cxn modelId="{0C9E14EE-7E49-4E31-85AC-07FE44938844}" srcId="{2163FB91-EB3F-4CCF-B150-BFF06AD5CBDE}" destId="{8BBBBA65-6034-4B1A-B03F-E1D7B4183026}" srcOrd="0" destOrd="0" parTransId="{0FCDA45A-166E-43CA-82C5-69D8E3E85B84}" sibTransId="{6113BD21-AB80-43EF-9692-68027155F520}"/>
    <dgm:cxn modelId="{8031A3EE-972E-4F80-9D52-7CA39A25B9F7}" type="presOf" srcId="{5FCD5380-A390-4E1A-8C0B-18DAF0087C90}" destId="{12D5491D-5B42-44D5-A49B-6F542BDB0C54}" srcOrd="0" destOrd="0" presId="urn:microsoft.com/office/officeart/2005/8/layout/matrix1"/>
    <dgm:cxn modelId="{FDBFCDF3-9CB9-4E1F-B25B-E8E77790333E}" type="presOf" srcId="{EC759FD4-09A2-4ED5-A7F6-148BF03E46BC}" destId="{15F9CB52-5891-444B-80FD-2F79183AFB76}" srcOrd="0" destOrd="0" presId="urn:microsoft.com/office/officeart/2005/8/layout/matrix1"/>
    <dgm:cxn modelId="{99EEB029-0166-4D10-9AFE-68DCE4E96813}" type="presParOf" srcId="{57F676C3-10F5-479D-AD10-2F9394507121}" destId="{F00738A2-F43C-4189-BFCC-0BB21288C283}" srcOrd="0" destOrd="0" presId="urn:microsoft.com/office/officeart/2005/8/layout/matrix1"/>
    <dgm:cxn modelId="{C23ABFB7-4090-4D36-B3FD-E75362EAF1CE}" type="presParOf" srcId="{F00738A2-F43C-4189-BFCC-0BB21288C283}" destId="{23BD4C26-9164-42A3-B7F0-8C044B5CE18E}" srcOrd="0" destOrd="0" presId="urn:microsoft.com/office/officeart/2005/8/layout/matrix1"/>
    <dgm:cxn modelId="{839DF7F0-0D7C-472E-917B-AEE12BDB8E24}" type="presParOf" srcId="{F00738A2-F43C-4189-BFCC-0BB21288C283}" destId="{C3F1474A-84FE-4C13-AADB-2357503C79CA}" srcOrd="1" destOrd="0" presId="urn:microsoft.com/office/officeart/2005/8/layout/matrix1"/>
    <dgm:cxn modelId="{198D656E-3054-4779-BE4B-00F9D289FD5F}" type="presParOf" srcId="{F00738A2-F43C-4189-BFCC-0BB21288C283}" destId="{BE2AB579-DA62-4220-BEDB-5283C20F9277}" srcOrd="2" destOrd="0" presId="urn:microsoft.com/office/officeart/2005/8/layout/matrix1"/>
    <dgm:cxn modelId="{F389D1CB-D48C-4737-BAB5-6EC6FC558681}" type="presParOf" srcId="{F00738A2-F43C-4189-BFCC-0BB21288C283}" destId="{CA2F7E1A-46BB-4CAC-87B8-836CAE61543A}" srcOrd="3" destOrd="0" presId="urn:microsoft.com/office/officeart/2005/8/layout/matrix1"/>
    <dgm:cxn modelId="{91B71680-401E-40F7-9D73-ABEF0F18B1A9}" type="presParOf" srcId="{F00738A2-F43C-4189-BFCC-0BB21288C283}" destId="{12D5491D-5B42-44D5-A49B-6F542BDB0C54}" srcOrd="4" destOrd="0" presId="urn:microsoft.com/office/officeart/2005/8/layout/matrix1"/>
    <dgm:cxn modelId="{076DE47E-4C9B-41EF-8D16-06437E1D5A14}" type="presParOf" srcId="{F00738A2-F43C-4189-BFCC-0BB21288C283}" destId="{9F996D83-3A57-4ED8-8B6D-4F41763301CA}" srcOrd="5" destOrd="0" presId="urn:microsoft.com/office/officeart/2005/8/layout/matrix1"/>
    <dgm:cxn modelId="{54675894-45AE-43A6-B23D-735AD9809BED}" type="presParOf" srcId="{F00738A2-F43C-4189-BFCC-0BB21288C283}" destId="{15F9CB52-5891-444B-80FD-2F79183AFB76}" srcOrd="6" destOrd="0" presId="urn:microsoft.com/office/officeart/2005/8/layout/matrix1"/>
    <dgm:cxn modelId="{CD6974E2-77CF-4D4A-8DEA-70ADF57C6373}" type="presParOf" srcId="{F00738A2-F43C-4189-BFCC-0BB21288C283}" destId="{EDFC7B24-B358-412B-9974-9C6D757B1185}" srcOrd="7" destOrd="0" presId="urn:microsoft.com/office/officeart/2005/8/layout/matrix1"/>
    <dgm:cxn modelId="{529A2BD2-CD0E-4AF7-B69B-D94C1153602D}" type="presParOf" srcId="{57F676C3-10F5-479D-AD10-2F9394507121}" destId="{541636DB-8413-4C4B-84F3-F856E71F5B7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2A9837-7764-48B8-9821-0B45CD853126}"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fr-FR"/>
        </a:p>
      </dgm:t>
    </dgm:pt>
    <dgm:pt modelId="{59395A3E-B6AD-4284-BC9A-2F9C746B1CF3}">
      <dgm:prSet phldrT="[Texte]"/>
      <dgm:spPr>
        <a:solidFill>
          <a:schemeClr val="accent1"/>
        </a:solidFill>
        <a:ln>
          <a:noFill/>
        </a:ln>
      </dgm:spPr>
      <dgm:t>
        <a:bodyPr/>
        <a:lstStyle/>
        <a:p>
          <a:r>
            <a:rPr lang="fr-FR" dirty="0">
              <a:solidFill>
                <a:schemeClr val="bg1"/>
              </a:solidFill>
            </a:rPr>
            <a:t>Pérennité de l’accès aux sites de pratique</a:t>
          </a:r>
        </a:p>
      </dgm:t>
    </dgm:pt>
    <dgm:pt modelId="{71578075-0A95-44F0-B951-70F17B4DDC11}" type="parTrans" cxnId="{5BCED444-E8E0-48C3-98FB-5FC62227EA7F}">
      <dgm:prSet/>
      <dgm:spPr/>
      <dgm:t>
        <a:bodyPr/>
        <a:lstStyle/>
        <a:p>
          <a:endParaRPr lang="fr-FR"/>
        </a:p>
      </dgm:t>
    </dgm:pt>
    <dgm:pt modelId="{4750EF59-5C1F-48D2-87A3-9625B5665B2B}" type="sibTrans" cxnId="{5BCED444-E8E0-48C3-98FB-5FC62227EA7F}">
      <dgm:prSet/>
      <dgm:spPr/>
      <dgm:t>
        <a:bodyPr/>
        <a:lstStyle/>
        <a:p>
          <a:endParaRPr lang="fr-FR"/>
        </a:p>
      </dgm:t>
    </dgm:pt>
    <dgm:pt modelId="{0EE00A05-5B9E-4600-AED2-ECBB8A6CF48A}">
      <dgm:prSet phldrT="[Texte]"/>
      <dgm:spPr>
        <a:solidFill>
          <a:srgbClr val="C1440C"/>
        </a:solidFill>
        <a:ln>
          <a:noFill/>
        </a:ln>
      </dgm:spPr>
      <dgm:t>
        <a:bodyPr/>
        <a:lstStyle/>
        <a:p>
          <a:r>
            <a:rPr lang="fr-FR" dirty="0">
              <a:solidFill>
                <a:schemeClr val="bg1"/>
              </a:solidFill>
            </a:rPr>
            <a:t>Respect des règles de fréquentation</a:t>
          </a:r>
        </a:p>
      </dgm:t>
    </dgm:pt>
    <dgm:pt modelId="{384554E2-A9C7-44C4-97F6-E4A9B111C365}" type="parTrans" cxnId="{AD9EF3BE-D4B6-4A96-A607-2B0F47A2B22D}">
      <dgm:prSet/>
      <dgm:spPr/>
      <dgm:t>
        <a:bodyPr/>
        <a:lstStyle/>
        <a:p>
          <a:endParaRPr lang="fr-FR"/>
        </a:p>
      </dgm:t>
    </dgm:pt>
    <dgm:pt modelId="{6C90E695-C419-4688-A753-567000CC40E3}" type="sibTrans" cxnId="{AD9EF3BE-D4B6-4A96-A607-2B0F47A2B22D}">
      <dgm:prSet/>
      <dgm:spPr/>
      <dgm:t>
        <a:bodyPr/>
        <a:lstStyle/>
        <a:p>
          <a:endParaRPr lang="fr-FR"/>
        </a:p>
      </dgm:t>
    </dgm:pt>
    <dgm:pt modelId="{A4FED81C-D9D1-435D-B4F6-2A2B318CC466}">
      <dgm:prSet phldrT="[Texte]"/>
      <dgm:spPr>
        <a:solidFill>
          <a:schemeClr val="tx2">
            <a:lumMod val="60000"/>
            <a:lumOff val="40000"/>
          </a:schemeClr>
        </a:solidFill>
        <a:ln>
          <a:noFill/>
        </a:ln>
      </dgm:spPr>
      <dgm:t>
        <a:bodyPr/>
        <a:lstStyle/>
        <a:p>
          <a:r>
            <a:rPr lang="fr-FR" dirty="0">
              <a:solidFill>
                <a:schemeClr val="bg1"/>
              </a:solidFill>
            </a:rPr>
            <a:t>Respect de l’environnement</a:t>
          </a:r>
        </a:p>
      </dgm:t>
    </dgm:pt>
    <dgm:pt modelId="{FF64DE94-8581-4F45-934B-75B853F1CEFB}" type="parTrans" cxnId="{0646B596-CDC7-44D4-9546-4FC5309D5540}">
      <dgm:prSet/>
      <dgm:spPr/>
      <dgm:t>
        <a:bodyPr/>
        <a:lstStyle/>
        <a:p>
          <a:endParaRPr lang="fr-FR"/>
        </a:p>
      </dgm:t>
    </dgm:pt>
    <dgm:pt modelId="{1FC1F90C-4CBE-426A-B37F-33ECBD729FDE}" type="sibTrans" cxnId="{0646B596-CDC7-44D4-9546-4FC5309D5540}">
      <dgm:prSet/>
      <dgm:spPr/>
      <dgm:t>
        <a:bodyPr/>
        <a:lstStyle/>
        <a:p>
          <a:endParaRPr lang="fr-FR"/>
        </a:p>
      </dgm:t>
    </dgm:pt>
    <dgm:pt modelId="{49564D04-F55D-4BFE-85E9-7F0747605C73}">
      <dgm:prSet phldrT="[Texte]"/>
      <dgm:spPr>
        <a:solidFill>
          <a:srgbClr val="00819B"/>
        </a:solidFill>
        <a:ln>
          <a:noFill/>
        </a:ln>
      </dgm:spPr>
      <dgm:t>
        <a:bodyPr/>
        <a:lstStyle/>
        <a:p>
          <a:r>
            <a:rPr lang="fr-FR" dirty="0">
              <a:solidFill>
                <a:schemeClr val="bg1"/>
              </a:solidFill>
            </a:rPr>
            <a:t>Respect des autres usagers</a:t>
          </a:r>
        </a:p>
      </dgm:t>
    </dgm:pt>
    <dgm:pt modelId="{7A616F6F-6891-4B98-9402-07A832CB30A0}" type="parTrans" cxnId="{D477C196-105C-48E9-81BA-285322C07FAE}">
      <dgm:prSet/>
      <dgm:spPr/>
      <dgm:t>
        <a:bodyPr/>
        <a:lstStyle/>
        <a:p>
          <a:endParaRPr lang="fr-FR"/>
        </a:p>
      </dgm:t>
    </dgm:pt>
    <dgm:pt modelId="{AEF4B962-1C56-4008-BC5D-27827B09390C}" type="sibTrans" cxnId="{D477C196-105C-48E9-81BA-285322C07FAE}">
      <dgm:prSet/>
      <dgm:spPr/>
      <dgm:t>
        <a:bodyPr/>
        <a:lstStyle/>
        <a:p>
          <a:endParaRPr lang="fr-FR"/>
        </a:p>
      </dgm:t>
    </dgm:pt>
    <dgm:pt modelId="{D7383F62-66DB-4FA6-B29D-F5A68C5D8C29}" type="pres">
      <dgm:prSet presAssocID="{032A9837-7764-48B8-9821-0B45CD853126}" presName="cycle" presStyleCnt="0">
        <dgm:presLayoutVars>
          <dgm:chMax val="1"/>
          <dgm:dir/>
          <dgm:animLvl val="ctr"/>
          <dgm:resizeHandles val="exact"/>
        </dgm:presLayoutVars>
      </dgm:prSet>
      <dgm:spPr/>
    </dgm:pt>
    <dgm:pt modelId="{C0A1ED8B-24C9-4534-A9C5-55AEEE2A2D70}" type="pres">
      <dgm:prSet presAssocID="{59395A3E-B6AD-4284-BC9A-2F9C746B1CF3}" presName="centerShape" presStyleLbl="node0" presStyleIdx="0" presStyleCnt="1"/>
      <dgm:spPr/>
    </dgm:pt>
    <dgm:pt modelId="{3FA3676F-AF7C-4E36-A4A7-1DA6C9C0D28D}" type="pres">
      <dgm:prSet presAssocID="{384554E2-A9C7-44C4-97F6-E4A9B111C365}" presName="parTrans" presStyleLbl="bgSibTrans2D1" presStyleIdx="0" presStyleCnt="3"/>
      <dgm:spPr/>
    </dgm:pt>
    <dgm:pt modelId="{58CF0317-9595-4DC8-8188-32ABEC00E85E}" type="pres">
      <dgm:prSet presAssocID="{0EE00A05-5B9E-4600-AED2-ECBB8A6CF48A}" presName="node" presStyleLbl="node1" presStyleIdx="0" presStyleCnt="3">
        <dgm:presLayoutVars>
          <dgm:bulletEnabled val="1"/>
        </dgm:presLayoutVars>
      </dgm:prSet>
      <dgm:spPr/>
    </dgm:pt>
    <dgm:pt modelId="{690AD069-9EC7-4074-A03D-368F6B10C2A2}" type="pres">
      <dgm:prSet presAssocID="{FF64DE94-8581-4F45-934B-75B853F1CEFB}" presName="parTrans" presStyleLbl="bgSibTrans2D1" presStyleIdx="1" presStyleCnt="3"/>
      <dgm:spPr/>
    </dgm:pt>
    <dgm:pt modelId="{1DC09A71-1497-4398-A9E9-4FB0E2365D5B}" type="pres">
      <dgm:prSet presAssocID="{A4FED81C-D9D1-435D-B4F6-2A2B318CC466}" presName="node" presStyleLbl="node1" presStyleIdx="1" presStyleCnt="3">
        <dgm:presLayoutVars>
          <dgm:bulletEnabled val="1"/>
        </dgm:presLayoutVars>
      </dgm:prSet>
      <dgm:spPr/>
    </dgm:pt>
    <dgm:pt modelId="{82004C8D-745F-4166-9A55-2276B26656CD}" type="pres">
      <dgm:prSet presAssocID="{7A616F6F-6891-4B98-9402-07A832CB30A0}" presName="parTrans" presStyleLbl="bgSibTrans2D1" presStyleIdx="2" presStyleCnt="3"/>
      <dgm:spPr/>
    </dgm:pt>
    <dgm:pt modelId="{E2C0F0AA-80A8-4373-97E9-BE0DF70E835C}" type="pres">
      <dgm:prSet presAssocID="{49564D04-F55D-4BFE-85E9-7F0747605C73}" presName="node" presStyleLbl="node1" presStyleIdx="2" presStyleCnt="3">
        <dgm:presLayoutVars>
          <dgm:bulletEnabled val="1"/>
        </dgm:presLayoutVars>
      </dgm:prSet>
      <dgm:spPr/>
    </dgm:pt>
  </dgm:ptLst>
  <dgm:cxnLst>
    <dgm:cxn modelId="{A507D909-717F-4815-A24D-D73813078E14}" type="presOf" srcId="{384554E2-A9C7-44C4-97F6-E4A9B111C365}" destId="{3FA3676F-AF7C-4E36-A4A7-1DA6C9C0D28D}" srcOrd="0" destOrd="0" presId="urn:microsoft.com/office/officeart/2005/8/layout/radial4"/>
    <dgm:cxn modelId="{234BFF3C-6FCB-4BA2-8676-D4E32AF5BC52}" type="presOf" srcId="{0EE00A05-5B9E-4600-AED2-ECBB8A6CF48A}" destId="{58CF0317-9595-4DC8-8188-32ABEC00E85E}" srcOrd="0" destOrd="0" presId="urn:microsoft.com/office/officeart/2005/8/layout/radial4"/>
    <dgm:cxn modelId="{27286A5E-5594-49E8-A071-7A5511D05CAD}" type="presOf" srcId="{FF64DE94-8581-4F45-934B-75B853F1CEFB}" destId="{690AD069-9EC7-4074-A03D-368F6B10C2A2}" srcOrd="0" destOrd="0" presId="urn:microsoft.com/office/officeart/2005/8/layout/radial4"/>
    <dgm:cxn modelId="{802D0E60-59DA-42FC-96AD-F48E1406E81D}" type="presOf" srcId="{7A616F6F-6891-4B98-9402-07A832CB30A0}" destId="{82004C8D-745F-4166-9A55-2276B26656CD}" srcOrd="0" destOrd="0" presId="urn:microsoft.com/office/officeart/2005/8/layout/radial4"/>
    <dgm:cxn modelId="{5BCED444-E8E0-48C3-98FB-5FC62227EA7F}" srcId="{032A9837-7764-48B8-9821-0B45CD853126}" destId="{59395A3E-B6AD-4284-BC9A-2F9C746B1CF3}" srcOrd="0" destOrd="0" parTransId="{71578075-0A95-44F0-B951-70F17B4DDC11}" sibTransId="{4750EF59-5C1F-48D2-87A3-9625B5665B2B}"/>
    <dgm:cxn modelId="{77F63268-49DE-4E33-AB4E-26E2516B8A84}" type="presOf" srcId="{032A9837-7764-48B8-9821-0B45CD853126}" destId="{D7383F62-66DB-4FA6-B29D-F5A68C5D8C29}" srcOrd="0" destOrd="0" presId="urn:microsoft.com/office/officeart/2005/8/layout/radial4"/>
    <dgm:cxn modelId="{86437574-077A-4073-BFA4-C04E4CC49BDA}" type="presOf" srcId="{59395A3E-B6AD-4284-BC9A-2F9C746B1CF3}" destId="{C0A1ED8B-24C9-4534-A9C5-55AEEE2A2D70}" srcOrd="0" destOrd="0" presId="urn:microsoft.com/office/officeart/2005/8/layout/radial4"/>
    <dgm:cxn modelId="{0646B596-CDC7-44D4-9546-4FC5309D5540}" srcId="{59395A3E-B6AD-4284-BC9A-2F9C746B1CF3}" destId="{A4FED81C-D9D1-435D-B4F6-2A2B318CC466}" srcOrd="1" destOrd="0" parTransId="{FF64DE94-8581-4F45-934B-75B853F1CEFB}" sibTransId="{1FC1F90C-4CBE-426A-B37F-33ECBD729FDE}"/>
    <dgm:cxn modelId="{D477C196-105C-48E9-81BA-285322C07FAE}" srcId="{59395A3E-B6AD-4284-BC9A-2F9C746B1CF3}" destId="{49564D04-F55D-4BFE-85E9-7F0747605C73}" srcOrd="2" destOrd="0" parTransId="{7A616F6F-6891-4B98-9402-07A832CB30A0}" sibTransId="{AEF4B962-1C56-4008-BC5D-27827B09390C}"/>
    <dgm:cxn modelId="{47E920BB-93B3-48C0-BED3-B44D518C3DE5}" type="presOf" srcId="{49564D04-F55D-4BFE-85E9-7F0747605C73}" destId="{E2C0F0AA-80A8-4373-97E9-BE0DF70E835C}" srcOrd="0" destOrd="0" presId="urn:microsoft.com/office/officeart/2005/8/layout/radial4"/>
    <dgm:cxn modelId="{AD9EF3BE-D4B6-4A96-A607-2B0F47A2B22D}" srcId="{59395A3E-B6AD-4284-BC9A-2F9C746B1CF3}" destId="{0EE00A05-5B9E-4600-AED2-ECBB8A6CF48A}" srcOrd="0" destOrd="0" parTransId="{384554E2-A9C7-44C4-97F6-E4A9B111C365}" sibTransId="{6C90E695-C419-4688-A753-567000CC40E3}"/>
    <dgm:cxn modelId="{DBAE0FF8-77B6-4276-B26D-4CF00EAFB4DA}" type="presOf" srcId="{A4FED81C-D9D1-435D-B4F6-2A2B318CC466}" destId="{1DC09A71-1497-4398-A9E9-4FB0E2365D5B}" srcOrd="0" destOrd="0" presId="urn:microsoft.com/office/officeart/2005/8/layout/radial4"/>
    <dgm:cxn modelId="{9AD3F7AA-E978-46A9-9CDF-3A7709BD2013}" type="presParOf" srcId="{D7383F62-66DB-4FA6-B29D-F5A68C5D8C29}" destId="{C0A1ED8B-24C9-4534-A9C5-55AEEE2A2D70}" srcOrd="0" destOrd="0" presId="urn:microsoft.com/office/officeart/2005/8/layout/radial4"/>
    <dgm:cxn modelId="{75C1D3E6-85BE-4D44-8E59-D01D07F6777D}" type="presParOf" srcId="{D7383F62-66DB-4FA6-B29D-F5A68C5D8C29}" destId="{3FA3676F-AF7C-4E36-A4A7-1DA6C9C0D28D}" srcOrd="1" destOrd="0" presId="urn:microsoft.com/office/officeart/2005/8/layout/radial4"/>
    <dgm:cxn modelId="{C448A6B4-D6DC-4C3F-B6B8-8A21BD74AE68}" type="presParOf" srcId="{D7383F62-66DB-4FA6-B29D-F5A68C5D8C29}" destId="{58CF0317-9595-4DC8-8188-32ABEC00E85E}" srcOrd="2" destOrd="0" presId="urn:microsoft.com/office/officeart/2005/8/layout/radial4"/>
    <dgm:cxn modelId="{16345D95-1756-41DA-A4E1-544B29B6D680}" type="presParOf" srcId="{D7383F62-66DB-4FA6-B29D-F5A68C5D8C29}" destId="{690AD069-9EC7-4074-A03D-368F6B10C2A2}" srcOrd="3" destOrd="0" presId="urn:microsoft.com/office/officeart/2005/8/layout/radial4"/>
    <dgm:cxn modelId="{40329FE6-163B-4AD8-A4A6-3743753E4C1C}" type="presParOf" srcId="{D7383F62-66DB-4FA6-B29D-F5A68C5D8C29}" destId="{1DC09A71-1497-4398-A9E9-4FB0E2365D5B}" srcOrd="4" destOrd="0" presId="urn:microsoft.com/office/officeart/2005/8/layout/radial4"/>
    <dgm:cxn modelId="{F33DB160-E10B-4015-B5CE-D88323CC7146}" type="presParOf" srcId="{D7383F62-66DB-4FA6-B29D-F5A68C5D8C29}" destId="{82004C8D-745F-4166-9A55-2276B26656CD}" srcOrd="5" destOrd="0" presId="urn:microsoft.com/office/officeart/2005/8/layout/radial4"/>
    <dgm:cxn modelId="{DDF3BBC3-12BC-48CA-9308-A8A3504A4ACC}" type="presParOf" srcId="{D7383F62-66DB-4FA6-B29D-F5A68C5D8C29}" destId="{E2C0F0AA-80A8-4373-97E9-BE0DF70E835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8A2EB76-FC32-4016-9A3D-6263D52D428A}"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90F9763D-872E-4124-9CDD-6AAA0E96270A}">
      <dgm:prSet phldrT="[Texte]"/>
      <dgm:spPr>
        <a:ln>
          <a:solidFill>
            <a:srgbClr val="BFD13F"/>
          </a:solidFill>
        </a:ln>
      </dgm:spPr>
      <dgm:t>
        <a:bodyPr/>
        <a:lstStyle/>
        <a:p>
          <a:pPr>
            <a:buFontTx/>
            <a:buChar char="-"/>
          </a:pPr>
          <a:r>
            <a:rPr lang="fr-FR" altLang="fr-FR" b="1" dirty="0">
              <a:ea typeface="ＭＳ Ｐゴシック" panose="020B0600070205080204" pitchFamily="34" charset="-128"/>
            </a:rPr>
            <a:t>Concertation</a:t>
          </a:r>
          <a:r>
            <a:rPr lang="fr-FR" altLang="fr-FR" b="0" dirty="0">
              <a:ea typeface="ＭＳ Ｐゴシック" panose="020B0600070205080204" pitchFamily="34" charset="-128"/>
            </a:rPr>
            <a:t> avec les usagers et propriétaires/gestionnaires</a:t>
          </a:r>
          <a:endParaRPr lang="fr-FR" dirty="0"/>
        </a:p>
      </dgm:t>
    </dgm:pt>
    <dgm:pt modelId="{C35F5639-6D30-436E-A5ED-5967094BF8AA}" type="parTrans" cxnId="{3CE57ECA-B1FB-4D97-9A8B-3E279ED55E61}">
      <dgm:prSet/>
      <dgm:spPr/>
      <dgm:t>
        <a:bodyPr/>
        <a:lstStyle/>
        <a:p>
          <a:endParaRPr lang="fr-FR"/>
        </a:p>
      </dgm:t>
    </dgm:pt>
    <dgm:pt modelId="{BB46B259-24C6-40DA-8E2F-AF2C9D216D4F}" type="sibTrans" cxnId="{3CE57ECA-B1FB-4D97-9A8B-3E279ED55E61}">
      <dgm:prSet/>
      <dgm:spPr>
        <a:ln>
          <a:solidFill>
            <a:srgbClr val="BFD13F"/>
          </a:solidFill>
        </a:ln>
      </dgm:spPr>
      <dgm:t>
        <a:bodyPr/>
        <a:lstStyle/>
        <a:p>
          <a:endParaRPr lang="fr-FR"/>
        </a:p>
      </dgm:t>
    </dgm:pt>
    <dgm:pt modelId="{0B610933-EC72-481F-A97C-E8512F4B8ACB}">
      <dgm:prSet/>
      <dgm:spPr>
        <a:ln>
          <a:solidFill>
            <a:srgbClr val="BFD13F"/>
          </a:solidFill>
        </a:ln>
      </dgm:spPr>
      <dgm:t>
        <a:bodyPr/>
        <a:lstStyle/>
        <a:p>
          <a:r>
            <a:rPr lang="fr-FR" altLang="fr-FR" b="1" dirty="0">
              <a:ea typeface="ＭＳ Ｐゴシック" panose="020B0600070205080204" pitchFamily="34" charset="-128"/>
            </a:rPr>
            <a:t>Information</a:t>
          </a:r>
          <a:r>
            <a:rPr lang="fr-FR" altLang="fr-FR" b="0" dirty="0">
              <a:ea typeface="ＭＳ Ｐゴシック" panose="020B0600070205080204" pitchFamily="34" charset="-128"/>
            </a:rPr>
            <a:t> et sensibilisation des usagers / formation des cadres bénévoles et professionnels</a:t>
          </a:r>
        </a:p>
      </dgm:t>
    </dgm:pt>
    <dgm:pt modelId="{0D8E7118-944F-4BD4-968A-94A080A155A6}" type="parTrans" cxnId="{8EECD5CF-9BEE-4B91-9EC3-1E6A97AC3083}">
      <dgm:prSet/>
      <dgm:spPr/>
      <dgm:t>
        <a:bodyPr/>
        <a:lstStyle/>
        <a:p>
          <a:endParaRPr lang="fr-FR"/>
        </a:p>
      </dgm:t>
    </dgm:pt>
    <dgm:pt modelId="{7A64C43A-F483-449B-9F20-62143ABFD5B9}" type="sibTrans" cxnId="{8EECD5CF-9BEE-4B91-9EC3-1E6A97AC3083}">
      <dgm:prSet/>
      <dgm:spPr/>
      <dgm:t>
        <a:bodyPr/>
        <a:lstStyle/>
        <a:p>
          <a:endParaRPr lang="fr-FR"/>
        </a:p>
      </dgm:t>
    </dgm:pt>
    <dgm:pt modelId="{B94BA4C0-CE6B-497D-8E41-34DC6198769A}">
      <dgm:prSet/>
      <dgm:spPr>
        <a:ln>
          <a:solidFill>
            <a:srgbClr val="BFD13F"/>
          </a:solidFill>
        </a:ln>
      </dgm:spPr>
      <dgm:t>
        <a:bodyPr/>
        <a:lstStyle/>
        <a:p>
          <a:r>
            <a:rPr lang="fr-FR" altLang="fr-FR" b="1" dirty="0">
              <a:ea typeface="ＭＳ Ｐゴシック" panose="020B0600070205080204" pitchFamily="34" charset="-128"/>
            </a:rPr>
            <a:t>Restriction</a:t>
          </a:r>
          <a:r>
            <a:rPr lang="fr-FR" altLang="fr-FR" b="0" dirty="0">
              <a:ea typeface="ＭＳ Ｐゴシック" panose="020B0600070205080204" pitchFamily="34" charset="-128"/>
            </a:rPr>
            <a:t> d’accès (nombres de personnes, fréquence…)</a:t>
          </a:r>
        </a:p>
      </dgm:t>
    </dgm:pt>
    <dgm:pt modelId="{1D17C900-339F-41ED-83F0-C4AAD8741BD9}" type="parTrans" cxnId="{5565DE8F-1173-4CA7-9D2C-FDCDD04DBD2D}">
      <dgm:prSet/>
      <dgm:spPr/>
      <dgm:t>
        <a:bodyPr/>
        <a:lstStyle/>
        <a:p>
          <a:endParaRPr lang="fr-FR"/>
        </a:p>
      </dgm:t>
    </dgm:pt>
    <dgm:pt modelId="{34AE3B6D-C580-4B64-9E51-5CE637338155}" type="sibTrans" cxnId="{5565DE8F-1173-4CA7-9D2C-FDCDD04DBD2D}">
      <dgm:prSet/>
      <dgm:spPr/>
      <dgm:t>
        <a:bodyPr/>
        <a:lstStyle/>
        <a:p>
          <a:endParaRPr lang="fr-FR"/>
        </a:p>
      </dgm:t>
    </dgm:pt>
    <dgm:pt modelId="{68789F90-55E2-419B-BADE-A52C4D3DC553}">
      <dgm:prSet/>
      <dgm:spPr>
        <a:ln>
          <a:solidFill>
            <a:srgbClr val="BFD13F"/>
          </a:solidFill>
        </a:ln>
      </dgm:spPr>
      <dgm:t>
        <a:bodyPr/>
        <a:lstStyle/>
        <a:p>
          <a:r>
            <a:rPr lang="fr-FR" altLang="fr-FR" b="1" dirty="0">
              <a:ea typeface="ＭＳ Ｐゴシック" panose="020B0600070205080204" pitchFamily="34" charset="-128"/>
            </a:rPr>
            <a:t>Balisage</a:t>
          </a:r>
          <a:r>
            <a:rPr lang="fr-FR" altLang="fr-FR" b="0" dirty="0">
              <a:ea typeface="ＭＳ Ｐゴシック" panose="020B0600070205080204" pitchFamily="34" charset="-128"/>
            </a:rPr>
            <a:t> spécifique, mise en place de contournements des zones sensibles</a:t>
          </a:r>
        </a:p>
      </dgm:t>
    </dgm:pt>
    <dgm:pt modelId="{02B12AB6-9BCB-46A9-AE77-26ED39C82276}" type="parTrans" cxnId="{95EB0C2E-8E1D-4896-A2E6-9DFC042D81E0}">
      <dgm:prSet/>
      <dgm:spPr/>
      <dgm:t>
        <a:bodyPr/>
        <a:lstStyle/>
        <a:p>
          <a:endParaRPr lang="fr-FR"/>
        </a:p>
      </dgm:t>
    </dgm:pt>
    <dgm:pt modelId="{93E605CA-1780-435F-95B5-237998B84D77}" type="sibTrans" cxnId="{95EB0C2E-8E1D-4896-A2E6-9DFC042D81E0}">
      <dgm:prSet/>
      <dgm:spPr/>
      <dgm:t>
        <a:bodyPr/>
        <a:lstStyle/>
        <a:p>
          <a:endParaRPr lang="fr-FR"/>
        </a:p>
      </dgm:t>
    </dgm:pt>
    <dgm:pt modelId="{7F028144-2DF6-4CE6-874D-90BB3F636055}">
      <dgm:prSet/>
      <dgm:spPr>
        <a:ln>
          <a:solidFill>
            <a:srgbClr val="BFD13F"/>
          </a:solidFill>
        </a:ln>
      </dgm:spPr>
      <dgm:t>
        <a:bodyPr/>
        <a:lstStyle/>
        <a:p>
          <a:r>
            <a:rPr lang="fr-FR" altLang="fr-FR" b="1" dirty="0">
              <a:ea typeface="ＭＳ Ｐゴシック" panose="020B0600070205080204" pitchFamily="34" charset="-128"/>
            </a:rPr>
            <a:t>Aménagement</a:t>
          </a:r>
          <a:r>
            <a:rPr lang="fr-FR" altLang="fr-FR" b="0" dirty="0">
              <a:ea typeface="ＭＳ Ｐゴシック" panose="020B0600070205080204" pitchFamily="34" charset="-128"/>
            </a:rPr>
            <a:t> des sites (parking, accès, toilettes) pour limiter l’impact sur les riverains</a:t>
          </a:r>
        </a:p>
      </dgm:t>
    </dgm:pt>
    <dgm:pt modelId="{F4E9D367-F125-421C-9DAC-95FFBCD9BAE5}" type="parTrans" cxnId="{14BDCC0D-EACE-4AB6-A0A5-7D00C3B0450A}">
      <dgm:prSet/>
      <dgm:spPr/>
      <dgm:t>
        <a:bodyPr/>
        <a:lstStyle/>
        <a:p>
          <a:endParaRPr lang="fr-FR"/>
        </a:p>
      </dgm:t>
    </dgm:pt>
    <dgm:pt modelId="{A69A55C3-FE64-4411-B9AA-A8ED8DD085D4}" type="sibTrans" cxnId="{14BDCC0D-EACE-4AB6-A0A5-7D00C3B0450A}">
      <dgm:prSet/>
      <dgm:spPr/>
      <dgm:t>
        <a:bodyPr/>
        <a:lstStyle/>
        <a:p>
          <a:endParaRPr lang="fr-FR"/>
        </a:p>
      </dgm:t>
    </dgm:pt>
    <dgm:pt modelId="{6CD0EAC4-7D75-437E-B57B-D394CB391721}">
      <dgm:prSet/>
      <dgm:spPr>
        <a:ln>
          <a:solidFill>
            <a:srgbClr val="BFD13F"/>
          </a:solidFill>
        </a:ln>
      </dgm:spPr>
      <dgm:t>
        <a:bodyPr/>
        <a:lstStyle/>
        <a:p>
          <a:r>
            <a:rPr lang="fr-FR" altLang="fr-FR" b="1" dirty="0">
              <a:ea typeface="ＭＳ Ｐゴシック" panose="020B0600070205080204" pitchFamily="34" charset="-128"/>
            </a:rPr>
            <a:t>Interdiction</a:t>
          </a:r>
          <a:r>
            <a:rPr lang="fr-FR" altLang="fr-FR" b="0" dirty="0">
              <a:ea typeface="ＭＳ Ｐゴシック" panose="020B0600070205080204" pitchFamily="34" charset="-128"/>
            </a:rPr>
            <a:t> d’accès (permanente, temporaire ou saisonnière)</a:t>
          </a:r>
        </a:p>
      </dgm:t>
    </dgm:pt>
    <dgm:pt modelId="{6B850406-0CCD-49B3-B85E-8A7BED7E489A}" type="parTrans" cxnId="{9A86BA89-8CD2-4659-B465-62FA748830EA}">
      <dgm:prSet/>
      <dgm:spPr/>
      <dgm:t>
        <a:bodyPr/>
        <a:lstStyle/>
        <a:p>
          <a:endParaRPr lang="fr-FR"/>
        </a:p>
      </dgm:t>
    </dgm:pt>
    <dgm:pt modelId="{F8115EA0-9C9D-43DF-9248-B9BF54D5D868}" type="sibTrans" cxnId="{9A86BA89-8CD2-4659-B465-62FA748830EA}">
      <dgm:prSet/>
      <dgm:spPr/>
      <dgm:t>
        <a:bodyPr/>
        <a:lstStyle/>
        <a:p>
          <a:endParaRPr lang="fr-FR"/>
        </a:p>
      </dgm:t>
    </dgm:pt>
    <dgm:pt modelId="{DB5CCF70-FF48-4817-AD9C-1A35E6E6473E}" type="pres">
      <dgm:prSet presAssocID="{E8A2EB76-FC32-4016-9A3D-6263D52D428A}" presName="Name0" presStyleCnt="0">
        <dgm:presLayoutVars>
          <dgm:chMax val="7"/>
          <dgm:chPref val="7"/>
          <dgm:dir/>
        </dgm:presLayoutVars>
      </dgm:prSet>
      <dgm:spPr/>
    </dgm:pt>
    <dgm:pt modelId="{D14EA5C0-83FE-4D8D-9E45-62EDE63AAA11}" type="pres">
      <dgm:prSet presAssocID="{E8A2EB76-FC32-4016-9A3D-6263D52D428A}" presName="Name1" presStyleCnt="0"/>
      <dgm:spPr/>
    </dgm:pt>
    <dgm:pt modelId="{9F2F99C8-5D9C-492F-A617-403C6C493DCB}" type="pres">
      <dgm:prSet presAssocID="{E8A2EB76-FC32-4016-9A3D-6263D52D428A}" presName="cycle" presStyleCnt="0"/>
      <dgm:spPr/>
    </dgm:pt>
    <dgm:pt modelId="{0150E4AD-B976-450C-ADB6-D9E832489879}" type="pres">
      <dgm:prSet presAssocID="{E8A2EB76-FC32-4016-9A3D-6263D52D428A}" presName="srcNode" presStyleLbl="node1" presStyleIdx="0" presStyleCnt="6"/>
      <dgm:spPr/>
    </dgm:pt>
    <dgm:pt modelId="{33F82DD9-DE6A-46BC-84E0-814D07FF27FB}" type="pres">
      <dgm:prSet presAssocID="{E8A2EB76-FC32-4016-9A3D-6263D52D428A}" presName="conn" presStyleLbl="parChTrans1D2" presStyleIdx="0" presStyleCnt="1"/>
      <dgm:spPr/>
    </dgm:pt>
    <dgm:pt modelId="{CD79FD00-D35C-4488-BDB2-78F2D4B678AC}" type="pres">
      <dgm:prSet presAssocID="{E8A2EB76-FC32-4016-9A3D-6263D52D428A}" presName="extraNode" presStyleLbl="node1" presStyleIdx="0" presStyleCnt="6"/>
      <dgm:spPr/>
    </dgm:pt>
    <dgm:pt modelId="{78C6477C-257A-441F-9023-C3909F866826}" type="pres">
      <dgm:prSet presAssocID="{E8A2EB76-FC32-4016-9A3D-6263D52D428A}" presName="dstNode" presStyleLbl="node1" presStyleIdx="0" presStyleCnt="6"/>
      <dgm:spPr/>
    </dgm:pt>
    <dgm:pt modelId="{3B0B9ABE-7D50-4421-A974-5490646D16E9}" type="pres">
      <dgm:prSet presAssocID="{90F9763D-872E-4124-9CDD-6AAA0E96270A}" presName="text_1" presStyleLbl="node1" presStyleIdx="0" presStyleCnt="6">
        <dgm:presLayoutVars>
          <dgm:bulletEnabled val="1"/>
        </dgm:presLayoutVars>
      </dgm:prSet>
      <dgm:spPr/>
    </dgm:pt>
    <dgm:pt modelId="{3BCF192F-77F0-4BE0-9241-96396EDCCA23}" type="pres">
      <dgm:prSet presAssocID="{90F9763D-872E-4124-9CDD-6AAA0E96270A}" presName="accent_1" presStyleCnt="0"/>
      <dgm:spPr/>
    </dgm:pt>
    <dgm:pt modelId="{0E49CA75-91F0-4C34-BCC8-C5B99D4F2801}" type="pres">
      <dgm:prSet presAssocID="{90F9763D-872E-4124-9CDD-6AAA0E96270A}" presName="accentRepeatNode" presStyleLbl="solidFgAcc1" presStyleIdx="0" presStyleCnt="6"/>
      <dgm:spPr>
        <a:ln>
          <a:solidFill>
            <a:srgbClr val="BFD13F"/>
          </a:solidFill>
        </a:ln>
      </dgm:spPr>
    </dgm:pt>
    <dgm:pt modelId="{685248F6-A725-43F4-9A2A-0D17F2765DA9}" type="pres">
      <dgm:prSet presAssocID="{0B610933-EC72-481F-A97C-E8512F4B8ACB}" presName="text_2" presStyleLbl="node1" presStyleIdx="1" presStyleCnt="6">
        <dgm:presLayoutVars>
          <dgm:bulletEnabled val="1"/>
        </dgm:presLayoutVars>
      </dgm:prSet>
      <dgm:spPr/>
    </dgm:pt>
    <dgm:pt modelId="{4BE187E0-952A-4A3E-BEA1-C89FD2E7D649}" type="pres">
      <dgm:prSet presAssocID="{0B610933-EC72-481F-A97C-E8512F4B8ACB}" presName="accent_2" presStyleCnt="0"/>
      <dgm:spPr/>
    </dgm:pt>
    <dgm:pt modelId="{86BCB9C7-CF23-42CD-A764-CC27C988728C}" type="pres">
      <dgm:prSet presAssocID="{0B610933-EC72-481F-A97C-E8512F4B8ACB}" presName="accentRepeatNode" presStyleLbl="solidFgAcc1" presStyleIdx="1" presStyleCnt="6"/>
      <dgm:spPr>
        <a:ln>
          <a:solidFill>
            <a:srgbClr val="BFD13F"/>
          </a:solidFill>
        </a:ln>
      </dgm:spPr>
    </dgm:pt>
    <dgm:pt modelId="{13D8D0DE-FA85-4060-A8C6-659D38A33AE2}" type="pres">
      <dgm:prSet presAssocID="{B94BA4C0-CE6B-497D-8E41-34DC6198769A}" presName="text_3" presStyleLbl="node1" presStyleIdx="2" presStyleCnt="6">
        <dgm:presLayoutVars>
          <dgm:bulletEnabled val="1"/>
        </dgm:presLayoutVars>
      </dgm:prSet>
      <dgm:spPr/>
    </dgm:pt>
    <dgm:pt modelId="{54E1D9B8-D806-42FA-BA14-2FA948A16ABB}" type="pres">
      <dgm:prSet presAssocID="{B94BA4C0-CE6B-497D-8E41-34DC6198769A}" presName="accent_3" presStyleCnt="0"/>
      <dgm:spPr/>
    </dgm:pt>
    <dgm:pt modelId="{72DFB63D-A8B8-4A71-BE0C-7B004CF9E513}" type="pres">
      <dgm:prSet presAssocID="{B94BA4C0-CE6B-497D-8E41-34DC6198769A}" presName="accentRepeatNode" presStyleLbl="solidFgAcc1" presStyleIdx="2" presStyleCnt="6"/>
      <dgm:spPr>
        <a:ln>
          <a:solidFill>
            <a:srgbClr val="BFD13F"/>
          </a:solidFill>
        </a:ln>
      </dgm:spPr>
    </dgm:pt>
    <dgm:pt modelId="{DF592535-BA28-4024-A9C2-8EF324C48929}" type="pres">
      <dgm:prSet presAssocID="{68789F90-55E2-419B-BADE-A52C4D3DC553}" presName="text_4" presStyleLbl="node1" presStyleIdx="3" presStyleCnt="6">
        <dgm:presLayoutVars>
          <dgm:bulletEnabled val="1"/>
        </dgm:presLayoutVars>
      </dgm:prSet>
      <dgm:spPr/>
    </dgm:pt>
    <dgm:pt modelId="{775F6C7C-803E-4EAA-9529-385E44B1B22D}" type="pres">
      <dgm:prSet presAssocID="{68789F90-55E2-419B-BADE-A52C4D3DC553}" presName="accent_4" presStyleCnt="0"/>
      <dgm:spPr/>
    </dgm:pt>
    <dgm:pt modelId="{0B24D712-0DC3-4C22-B465-99FA2BDDC65C}" type="pres">
      <dgm:prSet presAssocID="{68789F90-55E2-419B-BADE-A52C4D3DC553}" presName="accentRepeatNode" presStyleLbl="solidFgAcc1" presStyleIdx="3" presStyleCnt="6"/>
      <dgm:spPr>
        <a:ln>
          <a:solidFill>
            <a:srgbClr val="BFD13F"/>
          </a:solidFill>
        </a:ln>
      </dgm:spPr>
    </dgm:pt>
    <dgm:pt modelId="{C2831DBE-C5C6-4B9C-9315-A5883A0FA28A}" type="pres">
      <dgm:prSet presAssocID="{7F028144-2DF6-4CE6-874D-90BB3F636055}" presName="text_5" presStyleLbl="node1" presStyleIdx="4" presStyleCnt="6">
        <dgm:presLayoutVars>
          <dgm:bulletEnabled val="1"/>
        </dgm:presLayoutVars>
      </dgm:prSet>
      <dgm:spPr/>
    </dgm:pt>
    <dgm:pt modelId="{0E9AC8DD-65B0-4E24-A2BD-1922A16A4DD3}" type="pres">
      <dgm:prSet presAssocID="{7F028144-2DF6-4CE6-874D-90BB3F636055}" presName="accent_5" presStyleCnt="0"/>
      <dgm:spPr/>
    </dgm:pt>
    <dgm:pt modelId="{B029B1BE-0440-45AD-8B34-D8551793009A}" type="pres">
      <dgm:prSet presAssocID="{7F028144-2DF6-4CE6-874D-90BB3F636055}" presName="accentRepeatNode" presStyleLbl="solidFgAcc1" presStyleIdx="4" presStyleCnt="6"/>
      <dgm:spPr>
        <a:ln>
          <a:solidFill>
            <a:srgbClr val="BFD13F"/>
          </a:solidFill>
        </a:ln>
      </dgm:spPr>
    </dgm:pt>
    <dgm:pt modelId="{826A31E6-EBB5-4420-9942-22A38C856A16}" type="pres">
      <dgm:prSet presAssocID="{6CD0EAC4-7D75-437E-B57B-D394CB391721}" presName="text_6" presStyleLbl="node1" presStyleIdx="5" presStyleCnt="6">
        <dgm:presLayoutVars>
          <dgm:bulletEnabled val="1"/>
        </dgm:presLayoutVars>
      </dgm:prSet>
      <dgm:spPr/>
    </dgm:pt>
    <dgm:pt modelId="{C9D18A90-F658-4FAB-9306-6F6B9EBE9F5B}" type="pres">
      <dgm:prSet presAssocID="{6CD0EAC4-7D75-437E-B57B-D394CB391721}" presName="accent_6" presStyleCnt="0"/>
      <dgm:spPr/>
    </dgm:pt>
    <dgm:pt modelId="{D764B3E3-F787-415B-8F49-D1F1CC4FA8E2}" type="pres">
      <dgm:prSet presAssocID="{6CD0EAC4-7D75-437E-B57B-D394CB391721}" presName="accentRepeatNode" presStyleLbl="solidFgAcc1" presStyleIdx="5" presStyleCnt="6"/>
      <dgm:spPr>
        <a:ln>
          <a:solidFill>
            <a:srgbClr val="BFD13F"/>
          </a:solidFill>
        </a:ln>
      </dgm:spPr>
    </dgm:pt>
  </dgm:ptLst>
  <dgm:cxnLst>
    <dgm:cxn modelId="{14BDCC0D-EACE-4AB6-A0A5-7D00C3B0450A}" srcId="{E8A2EB76-FC32-4016-9A3D-6263D52D428A}" destId="{7F028144-2DF6-4CE6-874D-90BB3F636055}" srcOrd="4" destOrd="0" parTransId="{F4E9D367-F125-421C-9DAC-95FFBCD9BAE5}" sibTransId="{A69A55C3-FE64-4411-B9AA-A8ED8DD085D4}"/>
    <dgm:cxn modelId="{D1148A15-83B2-48F0-A989-5AF2321D25F3}" type="presOf" srcId="{68789F90-55E2-419B-BADE-A52C4D3DC553}" destId="{DF592535-BA28-4024-A9C2-8EF324C48929}" srcOrd="0" destOrd="0" presId="urn:microsoft.com/office/officeart/2008/layout/VerticalCurvedList"/>
    <dgm:cxn modelId="{DA97AA23-F5E5-4FD4-B7C4-FE5B37981F38}" type="presOf" srcId="{0B610933-EC72-481F-A97C-E8512F4B8ACB}" destId="{685248F6-A725-43F4-9A2A-0D17F2765DA9}" srcOrd="0" destOrd="0" presId="urn:microsoft.com/office/officeart/2008/layout/VerticalCurvedList"/>
    <dgm:cxn modelId="{C6397625-97E5-4C75-A443-CEBF5F369A31}" type="presOf" srcId="{90F9763D-872E-4124-9CDD-6AAA0E96270A}" destId="{3B0B9ABE-7D50-4421-A974-5490646D16E9}" srcOrd="0" destOrd="0" presId="urn:microsoft.com/office/officeart/2008/layout/VerticalCurvedList"/>
    <dgm:cxn modelId="{95EB0C2E-8E1D-4896-A2E6-9DFC042D81E0}" srcId="{E8A2EB76-FC32-4016-9A3D-6263D52D428A}" destId="{68789F90-55E2-419B-BADE-A52C4D3DC553}" srcOrd="3" destOrd="0" parTransId="{02B12AB6-9BCB-46A9-AE77-26ED39C82276}" sibTransId="{93E605CA-1780-435F-95B5-237998B84D77}"/>
    <dgm:cxn modelId="{CF5AEB66-6624-4530-B4FA-C9666E9FDEE0}" type="presOf" srcId="{B94BA4C0-CE6B-497D-8E41-34DC6198769A}" destId="{13D8D0DE-FA85-4060-A8C6-659D38A33AE2}" srcOrd="0" destOrd="0" presId="urn:microsoft.com/office/officeart/2008/layout/VerticalCurvedList"/>
    <dgm:cxn modelId="{7373F771-C0B9-4278-849F-6ADE9BBE7A21}" type="presOf" srcId="{BB46B259-24C6-40DA-8E2F-AF2C9D216D4F}" destId="{33F82DD9-DE6A-46BC-84E0-814D07FF27FB}" srcOrd="0" destOrd="0" presId="urn:microsoft.com/office/officeart/2008/layout/VerticalCurvedList"/>
    <dgm:cxn modelId="{9A86BA89-8CD2-4659-B465-62FA748830EA}" srcId="{E8A2EB76-FC32-4016-9A3D-6263D52D428A}" destId="{6CD0EAC4-7D75-437E-B57B-D394CB391721}" srcOrd="5" destOrd="0" parTransId="{6B850406-0CCD-49B3-B85E-8A7BED7E489A}" sibTransId="{F8115EA0-9C9D-43DF-9248-B9BF54D5D868}"/>
    <dgm:cxn modelId="{5565DE8F-1173-4CA7-9D2C-FDCDD04DBD2D}" srcId="{E8A2EB76-FC32-4016-9A3D-6263D52D428A}" destId="{B94BA4C0-CE6B-497D-8E41-34DC6198769A}" srcOrd="2" destOrd="0" parTransId="{1D17C900-339F-41ED-83F0-C4AAD8741BD9}" sibTransId="{34AE3B6D-C580-4B64-9E51-5CE637338155}"/>
    <dgm:cxn modelId="{2BEAD49C-B350-42FB-BB9D-EC446C66CE9E}" type="presOf" srcId="{6CD0EAC4-7D75-437E-B57B-D394CB391721}" destId="{826A31E6-EBB5-4420-9942-22A38C856A16}" srcOrd="0" destOrd="0" presId="urn:microsoft.com/office/officeart/2008/layout/VerticalCurvedList"/>
    <dgm:cxn modelId="{8E3E22B8-6008-48C8-A234-DC38ECBFC36E}" type="presOf" srcId="{E8A2EB76-FC32-4016-9A3D-6263D52D428A}" destId="{DB5CCF70-FF48-4817-AD9C-1A35E6E6473E}" srcOrd="0" destOrd="0" presId="urn:microsoft.com/office/officeart/2008/layout/VerticalCurvedList"/>
    <dgm:cxn modelId="{3CE57ECA-B1FB-4D97-9A8B-3E279ED55E61}" srcId="{E8A2EB76-FC32-4016-9A3D-6263D52D428A}" destId="{90F9763D-872E-4124-9CDD-6AAA0E96270A}" srcOrd="0" destOrd="0" parTransId="{C35F5639-6D30-436E-A5ED-5967094BF8AA}" sibTransId="{BB46B259-24C6-40DA-8E2F-AF2C9D216D4F}"/>
    <dgm:cxn modelId="{8EECD5CF-9BEE-4B91-9EC3-1E6A97AC3083}" srcId="{E8A2EB76-FC32-4016-9A3D-6263D52D428A}" destId="{0B610933-EC72-481F-A97C-E8512F4B8ACB}" srcOrd="1" destOrd="0" parTransId="{0D8E7118-944F-4BD4-968A-94A080A155A6}" sibTransId="{7A64C43A-F483-449B-9F20-62143ABFD5B9}"/>
    <dgm:cxn modelId="{E4B94FEB-3EE2-4317-80A7-2990926CEFA4}" type="presOf" srcId="{7F028144-2DF6-4CE6-874D-90BB3F636055}" destId="{C2831DBE-C5C6-4B9C-9315-A5883A0FA28A}" srcOrd="0" destOrd="0" presId="urn:microsoft.com/office/officeart/2008/layout/VerticalCurvedList"/>
    <dgm:cxn modelId="{497A8C9E-D31E-4FB2-BCA6-191911BC63DC}" type="presParOf" srcId="{DB5CCF70-FF48-4817-AD9C-1A35E6E6473E}" destId="{D14EA5C0-83FE-4D8D-9E45-62EDE63AAA11}" srcOrd="0" destOrd="0" presId="urn:microsoft.com/office/officeart/2008/layout/VerticalCurvedList"/>
    <dgm:cxn modelId="{040265F6-21E6-41DA-826F-F60C250B8E13}" type="presParOf" srcId="{D14EA5C0-83FE-4D8D-9E45-62EDE63AAA11}" destId="{9F2F99C8-5D9C-492F-A617-403C6C493DCB}" srcOrd="0" destOrd="0" presId="urn:microsoft.com/office/officeart/2008/layout/VerticalCurvedList"/>
    <dgm:cxn modelId="{99124635-361B-4EC7-A501-C289890A5CAF}" type="presParOf" srcId="{9F2F99C8-5D9C-492F-A617-403C6C493DCB}" destId="{0150E4AD-B976-450C-ADB6-D9E832489879}" srcOrd="0" destOrd="0" presId="urn:microsoft.com/office/officeart/2008/layout/VerticalCurvedList"/>
    <dgm:cxn modelId="{5A0483F7-B219-4B30-9791-9E26E57AA3DC}" type="presParOf" srcId="{9F2F99C8-5D9C-492F-A617-403C6C493DCB}" destId="{33F82DD9-DE6A-46BC-84E0-814D07FF27FB}" srcOrd="1" destOrd="0" presId="urn:microsoft.com/office/officeart/2008/layout/VerticalCurvedList"/>
    <dgm:cxn modelId="{C1F9B496-C3F9-4420-A1D7-8FED3A1FAD90}" type="presParOf" srcId="{9F2F99C8-5D9C-492F-A617-403C6C493DCB}" destId="{CD79FD00-D35C-4488-BDB2-78F2D4B678AC}" srcOrd="2" destOrd="0" presId="urn:microsoft.com/office/officeart/2008/layout/VerticalCurvedList"/>
    <dgm:cxn modelId="{0BF0D514-FFAC-4AB5-B674-C470C42C4C59}" type="presParOf" srcId="{9F2F99C8-5D9C-492F-A617-403C6C493DCB}" destId="{78C6477C-257A-441F-9023-C3909F866826}" srcOrd="3" destOrd="0" presId="urn:microsoft.com/office/officeart/2008/layout/VerticalCurvedList"/>
    <dgm:cxn modelId="{F42DF08F-4409-49A0-B310-CCC2E70F5EEF}" type="presParOf" srcId="{D14EA5C0-83FE-4D8D-9E45-62EDE63AAA11}" destId="{3B0B9ABE-7D50-4421-A974-5490646D16E9}" srcOrd="1" destOrd="0" presId="urn:microsoft.com/office/officeart/2008/layout/VerticalCurvedList"/>
    <dgm:cxn modelId="{8428A313-FDCB-4159-8B7A-8AD16813E0BF}" type="presParOf" srcId="{D14EA5C0-83FE-4D8D-9E45-62EDE63AAA11}" destId="{3BCF192F-77F0-4BE0-9241-96396EDCCA23}" srcOrd="2" destOrd="0" presId="urn:microsoft.com/office/officeart/2008/layout/VerticalCurvedList"/>
    <dgm:cxn modelId="{39004682-947A-4B54-A1E6-CF871501C935}" type="presParOf" srcId="{3BCF192F-77F0-4BE0-9241-96396EDCCA23}" destId="{0E49CA75-91F0-4C34-BCC8-C5B99D4F2801}" srcOrd="0" destOrd="0" presId="urn:microsoft.com/office/officeart/2008/layout/VerticalCurvedList"/>
    <dgm:cxn modelId="{9798AC47-306D-48B3-9498-AD0D12C44ECB}" type="presParOf" srcId="{D14EA5C0-83FE-4D8D-9E45-62EDE63AAA11}" destId="{685248F6-A725-43F4-9A2A-0D17F2765DA9}" srcOrd="3" destOrd="0" presId="urn:microsoft.com/office/officeart/2008/layout/VerticalCurvedList"/>
    <dgm:cxn modelId="{DBA2B425-725A-4263-BBEF-FBD8CF4ACC54}" type="presParOf" srcId="{D14EA5C0-83FE-4D8D-9E45-62EDE63AAA11}" destId="{4BE187E0-952A-4A3E-BEA1-C89FD2E7D649}" srcOrd="4" destOrd="0" presId="urn:microsoft.com/office/officeart/2008/layout/VerticalCurvedList"/>
    <dgm:cxn modelId="{B620E421-472E-4904-B118-CEC863538C19}" type="presParOf" srcId="{4BE187E0-952A-4A3E-BEA1-C89FD2E7D649}" destId="{86BCB9C7-CF23-42CD-A764-CC27C988728C}" srcOrd="0" destOrd="0" presId="urn:microsoft.com/office/officeart/2008/layout/VerticalCurvedList"/>
    <dgm:cxn modelId="{1111BACA-0331-4644-B141-541018BBA14F}" type="presParOf" srcId="{D14EA5C0-83FE-4D8D-9E45-62EDE63AAA11}" destId="{13D8D0DE-FA85-4060-A8C6-659D38A33AE2}" srcOrd="5" destOrd="0" presId="urn:microsoft.com/office/officeart/2008/layout/VerticalCurvedList"/>
    <dgm:cxn modelId="{58394A80-A788-4C48-A2CD-17A37D9CDB78}" type="presParOf" srcId="{D14EA5C0-83FE-4D8D-9E45-62EDE63AAA11}" destId="{54E1D9B8-D806-42FA-BA14-2FA948A16ABB}" srcOrd="6" destOrd="0" presId="urn:microsoft.com/office/officeart/2008/layout/VerticalCurvedList"/>
    <dgm:cxn modelId="{01BD90FA-615B-4C34-AB5C-808C25A19A17}" type="presParOf" srcId="{54E1D9B8-D806-42FA-BA14-2FA948A16ABB}" destId="{72DFB63D-A8B8-4A71-BE0C-7B004CF9E513}" srcOrd="0" destOrd="0" presId="urn:microsoft.com/office/officeart/2008/layout/VerticalCurvedList"/>
    <dgm:cxn modelId="{799E31B6-8EA5-494C-AB8B-AF66091BF6B0}" type="presParOf" srcId="{D14EA5C0-83FE-4D8D-9E45-62EDE63AAA11}" destId="{DF592535-BA28-4024-A9C2-8EF324C48929}" srcOrd="7" destOrd="0" presId="urn:microsoft.com/office/officeart/2008/layout/VerticalCurvedList"/>
    <dgm:cxn modelId="{0C4ECB84-7A75-4EFC-864A-0FF1651ACA51}" type="presParOf" srcId="{D14EA5C0-83FE-4D8D-9E45-62EDE63AAA11}" destId="{775F6C7C-803E-4EAA-9529-385E44B1B22D}" srcOrd="8" destOrd="0" presId="urn:microsoft.com/office/officeart/2008/layout/VerticalCurvedList"/>
    <dgm:cxn modelId="{3BB856BD-8DDA-4EFD-9FC7-ABE30AACF14B}" type="presParOf" srcId="{775F6C7C-803E-4EAA-9529-385E44B1B22D}" destId="{0B24D712-0DC3-4C22-B465-99FA2BDDC65C}" srcOrd="0" destOrd="0" presId="urn:microsoft.com/office/officeart/2008/layout/VerticalCurvedList"/>
    <dgm:cxn modelId="{AD0BBBED-DAC5-42DF-833F-ACF56CB41254}" type="presParOf" srcId="{D14EA5C0-83FE-4D8D-9E45-62EDE63AAA11}" destId="{C2831DBE-C5C6-4B9C-9315-A5883A0FA28A}" srcOrd="9" destOrd="0" presId="urn:microsoft.com/office/officeart/2008/layout/VerticalCurvedList"/>
    <dgm:cxn modelId="{A58B2229-DEC7-4CEC-AD25-5DF35A0595CA}" type="presParOf" srcId="{D14EA5C0-83FE-4D8D-9E45-62EDE63AAA11}" destId="{0E9AC8DD-65B0-4E24-A2BD-1922A16A4DD3}" srcOrd="10" destOrd="0" presId="urn:microsoft.com/office/officeart/2008/layout/VerticalCurvedList"/>
    <dgm:cxn modelId="{508CBB46-196E-4C3F-AB38-27D150CFFCF8}" type="presParOf" srcId="{0E9AC8DD-65B0-4E24-A2BD-1922A16A4DD3}" destId="{B029B1BE-0440-45AD-8B34-D8551793009A}" srcOrd="0" destOrd="0" presId="urn:microsoft.com/office/officeart/2008/layout/VerticalCurvedList"/>
    <dgm:cxn modelId="{3760252E-2065-4A3E-8260-D45854327F2E}" type="presParOf" srcId="{D14EA5C0-83FE-4D8D-9E45-62EDE63AAA11}" destId="{826A31E6-EBB5-4420-9942-22A38C856A16}" srcOrd="11" destOrd="0" presId="urn:microsoft.com/office/officeart/2008/layout/VerticalCurvedList"/>
    <dgm:cxn modelId="{E362CBD6-94C8-4D72-A987-B4013A140CED}" type="presParOf" srcId="{D14EA5C0-83FE-4D8D-9E45-62EDE63AAA11}" destId="{C9D18A90-F658-4FAB-9306-6F6B9EBE9F5B}" srcOrd="12" destOrd="0" presId="urn:microsoft.com/office/officeart/2008/layout/VerticalCurvedList"/>
    <dgm:cxn modelId="{AE490DB4-AB2E-42C3-A4CC-46EE0DE17D96}" type="presParOf" srcId="{C9D18A90-F658-4FAB-9306-6F6B9EBE9F5B}" destId="{D764B3E3-F787-415B-8F49-D1F1CC4FA8E2}" srcOrd="0" destOrd="0" presId="urn:microsoft.com/office/officeart/2008/layout/VerticalCurv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D3A9B-44E2-40D7-AFDD-F22A218744C8}">
      <dsp:nvSpPr>
        <dsp:cNvPr id="0" name=""/>
        <dsp:cNvSpPr/>
      </dsp:nvSpPr>
      <dsp:spPr>
        <a:xfrm>
          <a:off x="4599" y="0"/>
          <a:ext cx="1383315" cy="41649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Information des familles</a:t>
          </a:r>
        </a:p>
      </dsp:txBody>
      <dsp:txXfrm>
        <a:off x="4599" y="1665966"/>
        <a:ext cx="1383315" cy="1665966"/>
      </dsp:txXfrm>
    </dsp:sp>
    <dsp:sp modelId="{90822496-DF59-4BE1-B723-789AC8B0450E}">
      <dsp:nvSpPr>
        <dsp:cNvPr id="0" name=""/>
        <dsp:cNvSpPr/>
      </dsp:nvSpPr>
      <dsp:spPr>
        <a:xfrm>
          <a:off x="46098" y="249895"/>
          <a:ext cx="1300316" cy="13869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8224D-A30C-49F6-B178-48FD639B10FF}">
      <dsp:nvSpPr>
        <dsp:cNvPr id="0" name=""/>
        <dsp:cNvSpPr/>
      </dsp:nvSpPr>
      <dsp:spPr>
        <a:xfrm>
          <a:off x="1429414" y="0"/>
          <a:ext cx="1383315" cy="41649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Autorisation parentale pour :</a:t>
          </a:r>
        </a:p>
      </dsp:txBody>
      <dsp:txXfrm>
        <a:off x="1429414" y="1665966"/>
        <a:ext cx="1383315" cy="1665966"/>
      </dsp:txXfrm>
    </dsp:sp>
    <dsp:sp modelId="{17B597D5-EF88-4012-8327-9EB9461CEC44}">
      <dsp:nvSpPr>
        <dsp:cNvPr id="0" name=""/>
        <dsp:cNvSpPr/>
      </dsp:nvSpPr>
      <dsp:spPr>
        <a:xfrm>
          <a:off x="1470914" y="249895"/>
          <a:ext cx="1300316" cy="138691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B921E-9551-4523-88BF-518854B1A217}">
      <dsp:nvSpPr>
        <dsp:cNvPr id="0" name=""/>
        <dsp:cNvSpPr/>
      </dsp:nvSpPr>
      <dsp:spPr>
        <a:xfrm>
          <a:off x="2854229" y="0"/>
          <a:ext cx="1383315" cy="41649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a:solidFill>
                <a:schemeClr val="tx1"/>
              </a:solidFill>
            </a:rPr>
            <a:t>Continuité de la prise en charge du mineur</a:t>
          </a:r>
          <a:endParaRPr lang="fr-FR" sz="1600" kern="1200" dirty="0">
            <a:solidFill>
              <a:schemeClr val="tx1"/>
            </a:solidFill>
          </a:endParaRPr>
        </a:p>
      </dsp:txBody>
      <dsp:txXfrm>
        <a:off x="2854229" y="1665966"/>
        <a:ext cx="1383315" cy="1665966"/>
      </dsp:txXfrm>
    </dsp:sp>
    <dsp:sp modelId="{F9DC79F4-B321-4A22-95E3-67F1C13F0372}">
      <dsp:nvSpPr>
        <dsp:cNvPr id="0" name=""/>
        <dsp:cNvSpPr/>
      </dsp:nvSpPr>
      <dsp:spPr>
        <a:xfrm>
          <a:off x="2895729" y="249895"/>
          <a:ext cx="1300316" cy="138691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2D3EB2-91DF-4CAC-ACB0-4B5F955271A4}">
      <dsp:nvSpPr>
        <dsp:cNvPr id="0" name=""/>
        <dsp:cNvSpPr/>
      </dsp:nvSpPr>
      <dsp:spPr>
        <a:xfrm>
          <a:off x="4279045" y="0"/>
          <a:ext cx="1383315" cy="41649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Référent désigné pour la sortie / le séjour</a:t>
          </a:r>
        </a:p>
      </dsp:txBody>
      <dsp:txXfrm>
        <a:off x="4279045" y="1665966"/>
        <a:ext cx="1383315" cy="1665966"/>
      </dsp:txXfrm>
    </dsp:sp>
    <dsp:sp modelId="{8E9D7F11-E0E9-4816-B897-A49F0FC0E418}">
      <dsp:nvSpPr>
        <dsp:cNvPr id="0" name=""/>
        <dsp:cNvSpPr/>
      </dsp:nvSpPr>
      <dsp:spPr>
        <a:xfrm>
          <a:off x="4320544" y="249895"/>
          <a:ext cx="1300316" cy="138691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DF8A76-87CA-4BE2-8A41-8A239021BC08}">
      <dsp:nvSpPr>
        <dsp:cNvPr id="0" name=""/>
        <dsp:cNvSpPr/>
      </dsp:nvSpPr>
      <dsp:spPr>
        <a:xfrm>
          <a:off x="5703860" y="0"/>
          <a:ext cx="1383315" cy="41649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err="1">
              <a:solidFill>
                <a:schemeClr val="tx1"/>
              </a:solidFill>
            </a:rPr>
            <a:t>Comporte-ment</a:t>
          </a:r>
          <a:r>
            <a:rPr lang="fr-FR" sz="1600" kern="1200" dirty="0">
              <a:solidFill>
                <a:schemeClr val="tx1"/>
              </a:solidFill>
            </a:rPr>
            <a:t> des adultes (horaire, tenue, attitude…)</a:t>
          </a:r>
        </a:p>
      </dsp:txBody>
      <dsp:txXfrm>
        <a:off x="5703860" y="1665966"/>
        <a:ext cx="1383315" cy="1665966"/>
      </dsp:txXfrm>
    </dsp:sp>
    <dsp:sp modelId="{E4542799-0E9A-4B3D-9DB2-12985800F979}">
      <dsp:nvSpPr>
        <dsp:cNvPr id="0" name=""/>
        <dsp:cNvSpPr/>
      </dsp:nvSpPr>
      <dsp:spPr>
        <a:xfrm>
          <a:off x="5745359" y="249895"/>
          <a:ext cx="1300316" cy="138691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AF7136-52B6-4D97-803B-66F71D53E89D}">
      <dsp:nvSpPr>
        <dsp:cNvPr id="0" name=""/>
        <dsp:cNvSpPr/>
      </dsp:nvSpPr>
      <dsp:spPr>
        <a:xfrm>
          <a:off x="7128675" y="0"/>
          <a:ext cx="1383315" cy="41649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Rythme de la sortie / du séjour adapté à l'âge</a:t>
          </a:r>
        </a:p>
      </dsp:txBody>
      <dsp:txXfrm>
        <a:off x="7128675" y="1665966"/>
        <a:ext cx="1383315" cy="1665966"/>
      </dsp:txXfrm>
    </dsp:sp>
    <dsp:sp modelId="{C7137F82-FB21-46C4-BE03-2EE32CB2FB4B}">
      <dsp:nvSpPr>
        <dsp:cNvPr id="0" name=""/>
        <dsp:cNvSpPr/>
      </dsp:nvSpPr>
      <dsp:spPr>
        <a:xfrm>
          <a:off x="7170174" y="249895"/>
          <a:ext cx="1300316" cy="138691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33374-9BDE-47C8-B793-3A68382AA3EE}">
      <dsp:nvSpPr>
        <dsp:cNvPr id="0" name=""/>
        <dsp:cNvSpPr/>
      </dsp:nvSpPr>
      <dsp:spPr>
        <a:xfrm>
          <a:off x="8553490" y="0"/>
          <a:ext cx="1383315" cy="41649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Honorabilité des encadrants</a:t>
          </a:r>
        </a:p>
      </dsp:txBody>
      <dsp:txXfrm>
        <a:off x="8553490" y="1665966"/>
        <a:ext cx="1383315" cy="1665966"/>
      </dsp:txXfrm>
    </dsp:sp>
    <dsp:sp modelId="{843ABF76-D514-426C-A69E-C7DD8062FC67}">
      <dsp:nvSpPr>
        <dsp:cNvPr id="0" name=""/>
        <dsp:cNvSpPr/>
      </dsp:nvSpPr>
      <dsp:spPr>
        <a:xfrm>
          <a:off x="8594990" y="249895"/>
          <a:ext cx="1300316" cy="1386917"/>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DC0B2-EFC2-4355-8744-AD4E889F70AC}">
      <dsp:nvSpPr>
        <dsp:cNvPr id="0" name=""/>
        <dsp:cNvSpPr/>
      </dsp:nvSpPr>
      <dsp:spPr>
        <a:xfrm>
          <a:off x="9978305" y="0"/>
          <a:ext cx="1383315" cy="41649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rPr>
            <a:t>Informations sanitaires</a:t>
          </a:r>
        </a:p>
      </dsp:txBody>
      <dsp:txXfrm>
        <a:off x="9978305" y="1665966"/>
        <a:ext cx="1383315" cy="1665966"/>
      </dsp:txXfrm>
    </dsp:sp>
    <dsp:sp modelId="{1EEACECF-2935-4FFE-A341-9FCFD8861067}">
      <dsp:nvSpPr>
        <dsp:cNvPr id="0" name=""/>
        <dsp:cNvSpPr/>
      </dsp:nvSpPr>
      <dsp:spPr>
        <a:xfrm>
          <a:off x="10019805" y="249895"/>
          <a:ext cx="1300316" cy="1386917"/>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3000" r="-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C10385-3671-4CA1-A66F-0C4917AE6604}">
      <dsp:nvSpPr>
        <dsp:cNvPr id="0" name=""/>
        <dsp:cNvSpPr/>
      </dsp:nvSpPr>
      <dsp:spPr>
        <a:xfrm>
          <a:off x="454648" y="3331933"/>
          <a:ext cx="10456923" cy="624737"/>
        </a:xfrm>
        <a:prstGeom prst="leftRightArrow">
          <a:avLst/>
        </a:prstGeom>
        <a:solidFill>
          <a:schemeClr val="accent6">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84F6E-357F-4A37-9124-1EA7080E5277}">
      <dsp:nvSpPr>
        <dsp:cNvPr id="0" name=""/>
        <dsp:cNvSpPr/>
      </dsp:nvSpPr>
      <dsp:spPr>
        <a:xfrm>
          <a:off x="4736631" y="2164439"/>
          <a:ext cx="2551879" cy="2197519"/>
        </a:xfrm>
        <a:prstGeom prst="roundRect">
          <a:avLst/>
        </a:prstGeom>
        <a:noFill/>
        <a:ln w="571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rgbClr val="7030A0"/>
              </a:solidFill>
            </a:rPr>
            <a:t>Les obligations de l’organisateur en ACM séjour spécifique sportif</a:t>
          </a:r>
          <a:endParaRPr lang="fr-FR" sz="2400" kern="1200" dirty="0"/>
        </a:p>
      </dsp:txBody>
      <dsp:txXfrm>
        <a:off x="4843905" y="2271713"/>
        <a:ext cx="2337331" cy="1982971"/>
      </dsp:txXfrm>
    </dsp:sp>
    <dsp:sp modelId="{F3D4C09B-215B-4B79-86B6-3C2DB93DFB37}">
      <dsp:nvSpPr>
        <dsp:cNvPr id="0" name=""/>
        <dsp:cNvSpPr/>
      </dsp:nvSpPr>
      <dsp:spPr>
        <a:xfrm rot="16200002">
          <a:off x="5562553" y="1714420"/>
          <a:ext cx="900038" cy="0"/>
        </a:xfrm>
        <a:custGeom>
          <a:avLst/>
          <a:gdLst/>
          <a:ahLst/>
          <a:cxnLst/>
          <a:rect l="0" t="0" r="0" b="0"/>
          <a:pathLst>
            <a:path>
              <a:moveTo>
                <a:pt x="0" y="0"/>
              </a:moveTo>
              <a:lnTo>
                <a:pt x="900038"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5BC42-F757-4C4D-A5CD-95E045EF05BC}">
      <dsp:nvSpPr>
        <dsp:cNvPr id="0" name=""/>
        <dsp:cNvSpPr/>
      </dsp:nvSpPr>
      <dsp:spPr>
        <a:xfrm>
          <a:off x="4843660" y="112402"/>
          <a:ext cx="2337823" cy="1151998"/>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altLang="fr-FR" sz="1800" kern="1200" dirty="0"/>
            <a:t>Projets éducatif et pédagogiques écrits</a:t>
          </a:r>
          <a:endParaRPr lang="fr-FR" sz="1800" kern="1200" dirty="0"/>
        </a:p>
      </dsp:txBody>
      <dsp:txXfrm>
        <a:off x="4899896" y="168638"/>
        <a:ext cx="2225351" cy="1039526"/>
      </dsp:txXfrm>
    </dsp:sp>
    <dsp:sp modelId="{7E25AD7C-3DD9-4298-8A71-66342BB923A5}">
      <dsp:nvSpPr>
        <dsp:cNvPr id="0" name=""/>
        <dsp:cNvSpPr/>
      </dsp:nvSpPr>
      <dsp:spPr>
        <a:xfrm rot="20203209">
          <a:off x="7243613" y="2496274"/>
          <a:ext cx="1102924" cy="0"/>
        </a:xfrm>
        <a:custGeom>
          <a:avLst/>
          <a:gdLst/>
          <a:ahLst/>
          <a:cxnLst/>
          <a:rect l="0" t="0" r="0" b="0"/>
          <a:pathLst>
            <a:path>
              <a:moveTo>
                <a:pt x="0" y="0"/>
              </a:moveTo>
              <a:lnTo>
                <a:pt x="1102924"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A47104-E720-4A0A-AC88-063B7A8C49B2}">
      <dsp:nvSpPr>
        <dsp:cNvPr id="0" name=""/>
        <dsp:cNvSpPr/>
      </dsp:nvSpPr>
      <dsp:spPr>
        <a:xfrm>
          <a:off x="8301641" y="1183776"/>
          <a:ext cx="2410447" cy="1151998"/>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ts val="0"/>
            </a:spcAft>
            <a:buNone/>
          </a:pPr>
          <a:r>
            <a:rPr lang="fr-FR" altLang="fr-FR" sz="1800" kern="1200" dirty="0"/>
            <a:t>Déclaration de l’ACM à la DDCS</a:t>
          </a:r>
        </a:p>
        <a:p>
          <a:pPr marL="0" lvl="0" indent="0" algn="ctr" defTabSz="800100">
            <a:lnSpc>
              <a:spcPct val="90000"/>
            </a:lnSpc>
            <a:spcBef>
              <a:spcPct val="0"/>
            </a:spcBef>
            <a:spcAft>
              <a:spcPct val="35000"/>
            </a:spcAft>
            <a:buNone/>
          </a:pPr>
          <a:r>
            <a:rPr lang="fr-FR" altLang="fr-FR" sz="1800" kern="1200" dirty="0"/>
            <a:t>(2 mois avant le séjour)</a:t>
          </a:r>
        </a:p>
      </dsp:txBody>
      <dsp:txXfrm>
        <a:off x="8357877" y="1240012"/>
        <a:ext cx="2297975" cy="1039526"/>
      </dsp:txXfrm>
    </dsp:sp>
    <dsp:sp modelId="{ADE63CA6-86C4-4E1D-A1DF-0E116AA05A7A}">
      <dsp:nvSpPr>
        <dsp:cNvPr id="0" name=""/>
        <dsp:cNvSpPr/>
      </dsp:nvSpPr>
      <dsp:spPr>
        <a:xfrm rot="689108">
          <a:off x="7274344" y="3663321"/>
          <a:ext cx="1415011" cy="0"/>
        </a:xfrm>
        <a:custGeom>
          <a:avLst/>
          <a:gdLst/>
          <a:ahLst/>
          <a:cxnLst/>
          <a:rect l="0" t="0" r="0" b="0"/>
          <a:pathLst>
            <a:path>
              <a:moveTo>
                <a:pt x="0" y="0"/>
              </a:moveTo>
              <a:lnTo>
                <a:pt x="1415011"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8DEAFB-D99C-4C9C-AB44-0435CC6BE7E6}">
      <dsp:nvSpPr>
        <dsp:cNvPr id="0" name=""/>
        <dsp:cNvSpPr/>
      </dsp:nvSpPr>
      <dsp:spPr>
        <a:xfrm>
          <a:off x="8675188" y="3442891"/>
          <a:ext cx="2113322" cy="11519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altLang="fr-FR" sz="1800" kern="1200" dirty="0"/>
            <a:t>Locaux agréés par Jeunesse et Sport</a:t>
          </a:r>
        </a:p>
      </dsp:txBody>
      <dsp:txXfrm>
        <a:off x="8731424" y="3499127"/>
        <a:ext cx="2000850" cy="1039526"/>
      </dsp:txXfrm>
    </dsp:sp>
    <dsp:sp modelId="{14A6E2E5-312C-4356-B1CE-BD11C1D03B15}">
      <dsp:nvSpPr>
        <dsp:cNvPr id="0" name=""/>
        <dsp:cNvSpPr/>
      </dsp:nvSpPr>
      <dsp:spPr>
        <a:xfrm rot="2971481">
          <a:off x="6791847" y="4705219"/>
          <a:ext cx="902501" cy="0"/>
        </a:xfrm>
        <a:custGeom>
          <a:avLst/>
          <a:gdLst/>
          <a:ahLst/>
          <a:cxnLst/>
          <a:rect l="0" t="0" r="0" b="0"/>
          <a:pathLst>
            <a:path>
              <a:moveTo>
                <a:pt x="0" y="0"/>
              </a:moveTo>
              <a:lnTo>
                <a:pt x="902501"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34E5B-C878-4F23-85D0-335F4E13F00D}">
      <dsp:nvSpPr>
        <dsp:cNvPr id="0" name=""/>
        <dsp:cNvSpPr/>
      </dsp:nvSpPr>
      <dsp:spPr>
        <a:xfrm>
          <a:off x="6533757" y="5048479"/>
          <a:ext cx="2987555" cy="1151998"/>
        </a:xfrm>
        <a:prstGeom prst="roundRect">
          <a:avLst/>
        </a:prstGeom>
        <a:solidFill>
          <a:srgbClr val="C1440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altLang="fr-FR" sz="1800" kern="1200" dirty="0"/>
            <a:t>Fiches sanitaires de liaison</a:t>
          </a:r>
        </a:p>
        <a:p>
          <a:pPr marL="0" lvl="0" indent="0" algn="ctr" defTabSz="800100">
            <a:lnSpc>
              <a:spcPct val="90000"/>
            </a:lnSpc>
            <a:spcBef>
              <a:spcPct val="0"/>
            </a:spcBef>
            <a:spcAft>
              <a:spcPct val="35000"/>
            </a:spcAft>
            <a:buNone/>
          </a:pPr>
          <a:r>
            <a:rPr lang="fr-FR" altLang="fr-FR" sz="1800" kern="1200" dirty="0"/>
            <a:t>Organisation sanitaire</a:t>
          </a:r>
        </a:p>
        <a:p>
          <a:pPr marL="0" lvl="0" indent="0" algn="ctr" defTabSz="800100">
            <a:lnSpc>
              <a:spcPct val="90000"/>
            </a:lnSpc>
            <a:spcBef>
              <a:spcPct val="0"/>
            </a:spcBef>
            <a:spcAft>
              <a:spcPct val="35000"/>
            </a:spcAft>
            <a:buNone/>
          </a:pPr>
          <a:r>
            <a:rPr lang="fr-FR" altLang="fr-FR" sz="1800" kern="1200" dirty="0"/>
            <a:t>Règles d’hygiène alimentaire</a:t>
          </a:r>
        </a:p>
      </dsp:txBody>
      <dsp:txXfrm>
        <a:off x="6589993" y="5104715"/>
        <a:ext cx="2875083" cy="1039526"/>
      </dsp:txXfrm>
    </dsp:sp>
    <dsp:sp modelId="{4131AD19-8EB5-4F34-A440-E6DEAF49FC3B}">
      <dsp:nvSpPr>
        <dsp:cNvPr id="0" name=""/>
        <dsp:cNvSpPr/>
      </dsp:nvSpPr>
      <dsp:spPr>
        <a:xfrm rot="7712157">
          <a:off x="4420827" y="4707340"/>
          <a:ext cx="883083" cy="0"/>
        </a:xfrm>
        <a:custGeom>
          <a:avLst/>
          <a:gdLst/>
          <a:ahLst/>
          <a:cxnLst/>
          <a:rect l="0" t="0" r="0" b="0"/>
          <a:pathLst>
            <a:path>
              <a:moveTo>
                <a:pt x="0" y="0"/>
              </a:moveTo>
              <a:lnTo>
                <a:pt x="883083"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F4C3C-8879-41A7-915F-B2C04C89DF72}">
      <dsp:nvSpPr>
        <dsp:cNvPr id="0" name=""/>
        <dsp:cNvSpPr/>
      </dsp:nvSpPr>
      <dsp:spPr>
        <a:xfrm>
          <a:off x="2941463" y="5052722"/>
          <a:ext cx="2374122" cy="11519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altLang="fr-FR" sz="1800" kern="1200" dirty="0"/>
            <a:t>Organisateur assuré en responsabilité civile</a:t>
          </a:r>
        </a:p>
      </dsp:txBody>
      <dsp:txXfrm>
        <a:off x="2997699" y="5108958"/>
        <a:ext cx="2261650" cy="1039526"/>
      </dsp:txXfrm>
    </dsp:sp>
    <dsp:sp modelId="{8D491023-F7BE-4BAF-9C59-1012B0C9BA71}">
      <dsp:nvSpPr>
        <dsp:cNvPr id="0" name=""/>
        <dsp:cNvSpPr/>
      </dsp:nvSpPr>
      <dsp:spPr>
        <a:xfrm rot="10209267">
          <a:off x="2998482" y="3634345"/>
          <a:ext cx="1751043" cy="0"/>
        </a:xfrm>
        <a:custGeom>
          <a:avLst/>
          <a:gdLst/>
          <a:ahLst/>
          <a:cxnLst/>
          <a:rect l="0" t="0" r="0" b="0"/>
          <a:pathLst>
            <a:path>
              <a:moveTo>
                <a:pt x="0" y="0"/>
              </a:moveTo>
              <a:lnTo>
                <a:pt x="1751043"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166385-F6A9-420B-BCDA-7D4600938561}">
      <dsp:nvSpPr>
        <dsp:cNvPr id="0" name=""/>
        <dsp:cNvSpPr/>
      </dsp:nvSpPr>
      <dsp:spPr>
        <a:xfrm>
          <a:off x="881914" y="3392836"/>
          <a:ext cx="2129462" cy="1151998"/>
        </a:xfrm>
        <a:prstGeom prst="roundRect">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altLang="fr-FR" sz="1800" kern="1200" dirty="0"/>
            <a:t>Directeur de séjour (diplôme non nécessaire)</a:t>
          </a:r>
        </a:p>
      </dsp:txBody>
      <dsp:txXfrm>
        <a:off x="938150" y="3449072"/>
        <a:ext cx="2016990" cy="1039526"/>
      </dsp:txXfrm>
    </dsp:sp>
    <dsp:sp modelId="{24C29EA2-5D24-40EB-AA24-5FB04428F75B}">
      <dsp:nvSpPr>
        <dsp:cNvPr id="0" name=""/>
        <dsp:cNvSpPr/>
      </dsp:nvSpPr>
      <dsp:spPr>
        <a:xfrm rot="12270039">
          <a:off x="3569956" y="2428385"/>
          <a:ext cx="1221676" cy="0"/>
        </a:xfrm>
        <a:custGeom>
          <a:avLst/>
          <a:gdLst/>
          <a:ahLst/>
          <a:cxnLst/>
          <a:rect l="0" t="0" r="0" b="0"/>
          <a:pathLst>
            <a:path>
              <a:moveTo>
                <a:pt x="0" y="0"/>
              </a:moveTo>
              <a:lnTo>
                <a:pt x="1221676"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3922D8-4451-40EC-8B95-E91C8708D39D}">
      <dsp:nvSpPr>
        <dsp:cNvPr id="0" name=""/>
        <dsp:cNvSpPr/>
      </dsp:nvSpPr>
      <dsp:spPr>
        <a:xfrm>
          <a:off x="1284954" y="1065852"/>
          <a:ext cx="2340004" cy="1151998"/>
        </a:xfrm>
        <a:prstGeom prst="roundRect">
          <a:avLst/>
        </a:prstGeom>
        <a:solidFill>
          <a:srgbClr val="C1440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altLang="fr-FR" sz="1800" kern="1200" dirty="0"/>
            <a:t>Honorabilité des encadrants</a:t>
          </a:r>
        </a:p>
        <a:p>
          <a:pPr marL="0" lvl="0" indent="0" algn="ctr" defTabSz="800100">
            <a:lnSpc>
              <a:spcPct val="90000"/>
            </a:lnSpc>
            <a:spcBef>
              <a:spcPct val="0"/>
            </a:spcBef>
            <a:spcAft>
              <a:spcPct val="35000"/>
            </a:spcAft>
            <a:buNone/>
          </a:pPr>
          <a:r>
            <a:rPr lang="fr-FR" altLang="fr-FR" sz="1800" kern="1200" dirty="0"/>
            <a:t>Règles d’encadrement fédérales</a:t>
          </a:r>
        </a:p>
      </dsp:txBody>
      <dsp:txXfrm>
        <a:off x="1341190" y="1122088"/>
        <a:ext cx="2227532" cy="1039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6DE6A-574E-4C1C-9B50-198FE5EEEDD4}">
      <dsp:nvSpPr>
        <dsp:cNvPr id="0" name=""/>
        <dsp:cNvSpPr/>
      </dsp:nvSpPr>
      <dsp:spPr>
        <a:xfrm>
          <a:off x="4571514" y="650512"/>
          <a:ext cx="91440" cy="667492"/>
        </a:xfrm>
        <a:custGeom>
          <a:avLst/>
          <a:gdLst/>
          <a:ahLst/>
          <a:cxnLst/>
          <a:rect l="0" t="0" r="0" b="0"/>
          <a:pathLst>
            <a:path>
              <a:moveTo>
                <a:pt x="45720" y="0"/>
              </a:moveTo>
              <a:lnTo>
                <a:pt x="45720" y="66749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463CA6-5FBF-4F24-803A-5167443AAD5C}">
      <dsp:nvSpPr>
        <dsp:cNvPr id="0" name=""/>
        <dsp:cNvSpPr/>
      </dsp:nvSpPr>
      <dsp:spPr>
        <a:xfrm>
          <a:off x="1254586" y="708230"/>
          <a:ext cx="91440" cy="602459"/>
        </a:xfrm>
        <a:custGeom>
          <a:avLst/>
          <a:gdLst/>
          <a:ahLst/>
          <a:cxnLst/>
          <a:rect l="0" t="0" r="0" b="0"/>
          <a:pathLst>
            <a:path>
              <a:moveTo>
                <a:pt x="45720" y="0"/>
              </a:moveTo>
              <a:lnTo>
                <a:pt x="45720" y="60245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A98990-9DC0-4E39-8745-A5B1C9027859}">
      <dsp:nvSpPr>
        <dsp:cNvPr id="0" name=""/>
        <dsp:cNvSpPr/>
      </dsp:nvSpPr>
      <dsp:spPr>
        <a:xfrm>
          <a:off x="64141" y="110517"/>
          <a:ext cx="2472331" cy="597712"/>
        </a:xfrm>
        <a:prstGeom prst="rect">
          <a:avLst/>
        </a:prstGeom>
        <a:solidFill>
          <a:srgbClr val="00819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08000" numCol="1" spcCol="1270" anchor="ctr" anchorCtr="0">
          <a:noAutofit/>
        </a:bodyPr>
        <a:lstStyle/>
        <a:p>
          <a:pPr marL="0" lvl="0" indent="0" algn="ctr" defTabSz="1155700">
            <a:lnSpc>
              <a:spcPct val="100000"/>
            </a:lnSpc>
            <a:spcBef>
              <a:spcPct val="0"/>
            </a:spcBef>
            <a:spcAft>
              <a:spcPts val="0"/>
            </a:spcAft>
            <a:buNone/>
          </a:pPr>
          <a:r>
            <a:rPr lang="fr-FR" sz="2600" kern="1200" dirty="0"/>
            <a:t>1</a:t>
          </a:r>
          <a:r>
            <a:rPr lang="fr-FR" sz="2600" kern="1200" baseline="30000" dirty="0"/>
            <a:t>er</a:t>
          </a:r>
          <a:r>
            <a:rPr lang="fr-FR" sz="2600" kern="1200" dirty="0"/>
            <a:t> degré</a:t>
          </a:r>
        </a:p>
      </dsp:txBody>
      <dsp:txXfrm>
        <a:off x="64141" y="110517"/>
        <a:ext cx="2472331" cy="597712"/>
      </dsp:txXfrm>
    </dsp:sp>
    <dsp:sp modelId="{832398C4-58EF-437E-A46E-4174D74842B5}">
      <dsp:nvSpPr>
        <dsp:cNvPr id="0" name=""/>
        <dsp:cNvSpPr/>
      </dsp:nvSpPr>
      <dsp:spPr>
        <a:xfrm>
          <a:off x="558607" y="567996"/>
          <a:ext cx="2225098" cy="426687"/>
        </a:xfrm>
        <a:prstGeom prst="rect">
          <a:avLst/>
        </a:prstGeom>
        <a:solidFill>
          <a:schemeClr val="lt1">
            <a:alpha val="90000"/>
            <a:hueOff val="0"/>
            <a:satOff val="0"/>
            <a:lumOff val="0"/>
            <a:alphaOff val="0"/>
          </a:schemeClr>
        </a:solidFill>
        <a:ln w="19050" cap="flat" cmpd="sng" algn="ctr">
          <a:solidFill>
            <a:srgbClr val="00819B"/>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100000"/>
            </a:lnSpc>
            <a:spcBef>
              <a:spcPct val="0"/>
            </a:spcBef>
            <a:spcAft>
              <a:spcPts val="0"/>
            </a:spcAft>
            <a:buNone/>
          </a:pPr>
          <a:r>
            <a:rPr lang="fr-FR" sz="1700" kern="1200" dirty="0"/>
            <a:t>(Maternelle et Primaire)</a:t>
          </a:r>
        </a:p>
      </dsp:txBody>
      <dsp:txXfrm>
        <a:off x="558607" y="567996"/>
        <a:ext cx="2225098" cy="426687"/>
      </dsp:txXfrm>
    </dsp:sp>
    <dsp:sp modelId="{2BF9376C-7767-4E66-9D30-4A548942DB1B}">
      <dsp:nvSpPr>
        <dsp:cNvPr id="0" name=""/>
        <dsp:cNvSpPr/>
      </dsp:nvSpPr>
      <dsp:spPr>
        <a:xfrm>
          <a:off x="64141" y="1310689"/>
          <a:ext cx="2472331" cy="864004"/>
        </a:xfrm>
        <a:prstGeom prst="rect">
          <a:avLst/>
        </a:prstGeom>
        <a:noFill/>
        <a:ln w="19050" cap="flat" cmpd="sng" algn="ctr">
          <a:solidFill>
            <a:srgbClr val="00819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4400" numCol="1" spcCol="1270" anchor="ctr" anchorCtr="0">
          <a:noAutofit/>
        </a:bodyPr>
        <a:lstStyle/>
        <a:p>
          <a:pPr marL="0" lvl="0" indent="0" algn="ctr" defTabSz="889000">
            <a:lnSpc>
              <a:spcPct val="100000"/>
            </a:lnSpc>
            <a:spcBef>
              <a:spcPct val="0"/>
            </a:spcBef>
            <a:spcAft>
              <a:spcPts val="0"/>
            </a:spcAft>
            <a:buNone/>
          </a:pPr>
          <a:r>
            <a:rPr lang="fr-FR" sz="2000" kern="1200" dirty="0">
              <a:solidFill>
                <a:srgbClr val="00819B"/>
              </a:solidFill>
            </a:rPr>
            <a:t>Cavités classes 1 ou 2 uniquement</a:t>
          </a:r>
        </a:p>
      </dsp:txBody>
      <dsp:txXfrm>
        <a:off x="64141" y="1310689"/>
        <a:ext cx="2472331" cy="864004"/>
      </dsp:txXfrm>
    </dsp:sp>
    <dsp:sp modelId="{5384E525-7327-4AFA-A09B-B2E053444260}">
      <dsp:nvSpPr>
        <dsp:cNvPr id="0" name=""/>
        <dsp:cNvSpPr/>
      </dsp:nvSpPr>
      <dsp:spPr>
        <a:xfrm>
          <a:off x="607203" y="2261383"/>
          <a:ext cx="2225098" cy="426687"/>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3500" tIns="15875" rIns="63500" bIns="15875" numCol="1" spcCol="1270" anchor="ctr" anchorCtr="0">
          <a:noAutofit/>
        </a:bodyPr>
        <a:lstStyle/>
        <a:p>
          <a:pPr marL="0" lvl="0" indent="0" algn="r" defTabSz="1111250">
            <a:lnSpc>
              <a:spcPct val="100000"/>
            </a:lnSpc>
            <a:spcBef>
              <a:spcPct val="0"/>
            </a:spcBef>
            <a:spcAft>
              <a:spcPts val="0"/>
            </a:spcAft>
            <a:buNone/>
          </a:pPr>
          <a:endParaRPr lang="fr-FR" sz="2500" kern="1200"/>
        </a:p>
      </dsp:txBody>
      <dsp:txXfrm>
        <a:off x="607203" y="2261383"/>
        <a:ext cx="2225098" cy="426687"/>
      </dsp:txXfrm>
    </dsp:sp>
    <dsp:sp modelId="{17809A36-C68E-4C68-98C9-5ABD4AC76B3F}">
      <dsp:nvSpPr>
        <dsp:cNvPr id="0" name=""/>
        <dsp:cNvSpPr/>
      </dsp:nvSpPr>
      <dsp:spPr>
        <a:xfrm>
          <a:off x="3381068" y="110517"/>
          <a:ext cx="2472331" cy="539994"/>
        </a:xfrm>
        <a:prstGeom prst="rect">
          <a:avLst/>
        </a:prstGeom>
        <a:solidFill>
          <a:srgbClr val="C1440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08000" numCol="1" spcCol="1270" anchor="ctr" anchorCtr="0">
          <a:noAutofit/>
        </a:bodyPr>
        <a:lstStyle/>
        <a:p>
          <a:pPr marL="0" lvl="0" indent="0" algn="ctr" defTabSz="1155700">
            <a:lnSpc>
              <a:spcPct val="100000"/>
            </a:lnSpc>
            <a:spcBef>
              <a:spcPct val="0"/>
            </a:spcBef>
            <a:spcAft>
              <a:spcPts val="0"/>
            </a:spcAft>
            <a:buNone/>
          </a:pPr>
          <a:r>
            <a:rPr lang="fr-FR" sz="2600" kern="1200" dirty="0"/>
            <a:t>2</a:t>
          </a:r>
          <a:r>
            <a:rPr lang="fr-FR" sz="2600" kern="1200" baseline="30000" dirty="0"/>
            <a:t>nd</a:t>
          </a:r>
          <a:r>
            <a:rPr lang="fr-FR" sz="2600" kern="1200" dirty="0"/>
            <a:t> degré</a:t>
          </a:r>
        </a:p>
      </dsp:txBody>
      <dsp:txXfrm>
        <a:off x="3381068" y="110517"/>
        <a:ext cx="2472331" cy="539994"/>
      </dsp:txXfrm>
    </dsp:sp>
    <dsp:sp modelId="{22C048AC-257C-4FCF-94B3-3172B60A5CD4}">
      <dsp:nvSpPr>
        <dsp:cNvPr id="0" name=""/>
        <dsp:cNvSpPr/>
      </dsp:nvSpPr>
      <dsp:spPr>
        <a:xfrm>
          <a:off x="3875534" y="569283"/>
          <a:ext cx="2225098" cy="426687"/>
        </a:xfrm>
        <a:prstGeom prst="rect">
          <a:avLst/>
        </a:prstGeom>
        <a:solidFill>
          <a:schemeClr val="lt1">
            <a:alpha val="90000"/>
            <a:hueOff val="0"/>
            <a:satOff val="0"/>
            <a:lumOff val="0"/>
            <a:alphaOff val="0"/>
          </a:schemeClr>
        </a:solidFill>
        <a:ln w="19050" cap="flat" cmpd="sng" algn="ctr">
          <a:solidFill>
            <a:srgbClr val="C1440C"/>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100000"/>
            </a:lnSpc>
            <a:spcBef>
              <a:spcPct val="0"/>
            </a:spcBef>
            <a:spcAft>
              <a:spcPts val="0"/>
            </a:spcAft>
            <a:buNone/>
          </a:pPr>
          <a:r>
            <a:rPr lang="fr-FR" sz="1700" kern="1200" dirty="0"/>
            <a:t>(Collège et Lycée)</a:t>
          </a:r>
        </a:p>
      </dsp:txBody>
      <dsp:txXfrm>
        <a:off x="3875534" y="569283"/>
        <a:ext cx="2225098" cy="426687"/>
      </dsp:txXfrm>
    </dsp:sp>
    <dsp:sp modelId="{79273D86-ED15-4ABD-BE9E-6F97BACE3BB3}">
      <dsp:nvSpPr>
        <dsp:cNvPr id="0" name=""/>
        <dsp:cNvSpPr/>
      </dsp:nvSpPr>
      <dsp:spPr>
        <a:xfrm>
          <a:off x="3381068" y="1318005"/>
          <a:ext cx="2472331" cy="864004"/>
        </a:xfrm>
        <a:prstGeom prst="rect">
          <a:avLst/>
        </a:prstGeom>
        <a:noFill/>
        <a:ln w="19050" cap="flat" cmpd="sng" algn="ctr">
          <a:solidFill>
            <a:srgbClr val="C1440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4400" numCol="1" spcCol="1270" anchor="ctr" anchorCtr="0">
          <a:noAutofit/>
        </a:bodyPr>
        <a:lstStyle/>
        <a:p>
          <a:pPr marL="0" lvl="0" indent="0" algn="ctr" defTabSz="889000">
            <a:lnSpc>
              <a:spcPct val="100000"/>
            </a:lnSpc>
            <a:spcBef>
              <a:spcPct val="0"/>
            </a:spcBef>
            <a:spcAft>
              <a:spcPts val="0"/>
            </a:spcAft>
            <a:buNone/>
          </a:pPr>
          <a:r>
            <a:rPr lang="fr-FR" sz="2000" kern="1200" dirty="0">
              <a:solidFill>
                <a:srgbClr val="C1440C"/>
              </a:solidFill>
            </a:rPr>
            <a:t>Cavités </a:t>
          </a:r>
          <a:br>
            <a:rPr lang="fr-FR" sz="2000" kern="1200" dirty="0">
              <a:solidFill>
                <a:srgbClr val="C1440C"/>
              </a:solidFill>
            </a:rPr>
          </a:br>
          <a:r>
            <a:rPr lang="fr-FR" sz="2000" kern="1200" dirty="0">
              <a:solidFill>
                <a:srgbClr val="C1440C"/>
              </a:solidFill>
            </a:rPr>
            <a:t>classes 1 à 4</a:t>
          </a:r>
        </a:p>
      </dsp:txBody>
      <dsp:txXfrm>
        <a:off x="3381068" y="1318005"/>
        <a:ext cx="2472331" cy="864004"/>
      </dsp:txXfrm>
    </dsp:sp>
    <dsp:sp modelId="{AD24CD4C-118A-4EE8-A833-40605A138281}">
      <dsp:nvSpPr>
        <dsp:cNvPr id="0" name=""/>
        <dsp:cNvSpPr/>
      </dsp:nvSpPr>
      <dsp:spPr>
        <a:xfrm>
          <a:off x="3885592" y="2245965"/>
          <a:ext cx="2225098" cy="426687"/>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3500" tIns="15875" rIns="63500" bIns="15875" numCol="1" spcCol="1270" anchor="ctr" anchorCtr="0">
          <a:noAutofit/>
        </a:bodyPr>
        <a:lstStyle/>
        <a:p>
          <a:pPr marL="0" lvl="0" indent="0" algn="r" defTabSz="1111250">
            <a:lnSpc>
              <a:spcPct val="100000"/>
            </a:lnSpc>
            <a:spcBef>
              <a:spcPct val="0"/>
            </a:spcBef>
            <a:spcAft>
              <a:spcPts val="0"/>
            </a:spcAft>
            <a:buNone/>
          </a:pPr>
          <a:endParaRPr lang="fr-FR" sz="2500" kern="1200"/>
        </a:p>
      </dsp:txBody>
      <dsp:txXfrm>
        <a:off x="3885592" y="2245965"/>
        <a:ext cx="2225098" cy="426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D4C26-9164-42A3-B7F0-8C044B5CE18E}">
      <dsp:nvSpPr>
        <dsp:cNvPr id="0" name=""/>
        <dsp:cNvSpPr/>
      </dsp:nvSpPr>
      <dsp:spPr>
        <a:xfrm rot="16200000">
          <a:off x="1489333" y="-1489333"/>
          <a:ext cx="2709333" cy="5688000"/>
        </a:xfrm>
        <a:prstGeom prst="round1Rect">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algn="l" defTabSz="889000">
            <a:lnSpc>
              <a:spcPct val="90000"/>
            </a:lnSpc>
            <a:spcBef>
              <a:spcPct val="0"/>
            </a:spcBef>
            <a:spcAft>
              <a:spcPct val="35000"/>
            </a:spcAft>
            <a:buNone/>
          </a:pPr>
          <a:r>
            <a:rPr lang="fr-FR" sz="2000" kern="1200" dirty="0"/>
            <a:t>Un site = Un </a:t>
          </a:r>
          <a:r>
            <a:rPr lang="fr-FR" sz="2000" b="1" kern="1200" dirty="0"/>
            <a:t>propriétaire</a:t>
          </a:r>
          <a:r>
            <a:rPr lang="fr-FR" sz="2000" kern="1200" dirty="0"/>
            <a:t>, privé ou public</a:t>
          </a:r>
        </a:p>
        <a:p>
          <a:pPr marL="0" lvl="0" indent="0" algn="l" defTabSz="889000">
            <a:lnSpc>
              <a:spcPct val="90000"/>
            </a:lnSpc>
            <a:spcBef>
              <a:spcPct val="0"/>
            </a:spcBef>
            <a:spcAft>
              <a:spcPts val="840"/>
            </a:spcAft>
            <a:buNone/>
          </a:pPr>
          <a:r>
            <a:rPr lang="fr-FR" sz="2000" kern="1200" dirty="0"/>
            <a:t>Parfois un </a:t>
          </a:r>
          <a:r>
            <a:rPr lang="fr-FR" sz="2000" b="1" kern="1200" dirty="0"/>
            <a:t>gestionnaire</a:t>
          </a:r>
          <a:r>
            <a:rPr lang="fr-FR" sz="2000" kern="1200" dirty="0"/>
            <a:t> est en charge du site :</a:t>
          </a:r>
        </a:p>
        <a:p>
          <a:pPr marL="180975" lvl="0" indent="0" algn="l" defTabSz="889000">
            <a:lnSpc>
              <a:spcPct val="90000"/>
            </a:lnSpc>
            <a:spcBef>
              <a:spcPct val="0"/>
            </a:spcBef>
            <a:spcAft>
              <a:spcPts val="840"/>
            </a:spcAft>
            <a:buNone/>
          </a:pPr>
          <a:r>
            <a:rPr lang="fr-FR" sz="2000" kern="1200" dirty="0"/>
            <a:t>ONF</a:t>
          </a:r>
        </a:p>
        <a:p>
          <a:pPr marL="180975" lvl="0" indent="0" algn="l" defTabSz="889000">
            <a:lnSpc>
              <a:spcPct val="90000"/>
            </a:lnSpc>
            <a:spcBef>
              <a:spcPct val="0"/>
            </a:spcBef>
            <a:spcAft>
              <a:spcPts val="840"/>
            </a:spcAft>
            <a:buNone/>
          </a:pPr>
          <a:r>
            <a:rPr lang="fr-FR" sz="2000" kern="1200" dirty="0"/>
            <a:t>Parc National ou régional</a:t>
          </a:r>
        </a:p>
        <a:p>
          <a:pPr marL="180975" lvl="0" indent="0" algn="l" defTabSz="889000">
            <a:lnSpc>
              <a:spcPct val="90000"/>
            </a:lnSpc>
            <a:spcBef>
              <a:spcPct val="0"/>
            </a:spcBef>
            <a:spcAft>
              <a:spcPts val="840"/>
            </a:spcAft>
            <a:buNone/>
          </a:pPr>
          <a:r>
            <a:rPr lang="fr-FR" sz="2000" kern="1200" dirty="0"/>
            <a:t>Conseil départemental (CDESI)</a:t>
          </a:r>
        </a:p>
        <a:p>
          <a:pPr marL="180975" lvl="0" indent="0" algn="l" defTabSz="889000">
            <a:lnSpc>
              <a:spcPct val="90000"/>
            </a:lnSpc>
            <a:spcBef>
              <a:spcPct val="0"/>
            </a:spcBef>
            <a:spcAft>
              <a:spcPts val="840"/>
            </a:spcAft>
            <a:buNone/>
          </a:pPr>
          <a:r>
            <a:rPr lang="fr-FR" sz="2000" kern="1200" dirty="0"/>
            <a:t>Structure privée (fédération par ex)</a:t>
          </a:r>
        </a:p>
      </dsp:txBody>
      <dsp:txXfrm rot="5400000">
        <a:off x="-1" y="1"/>
        <a:ext cx="5688000" cy="2032000"/>
      </dsp:txXfrm>
    </dsp:sp>
    <dsp:sp modelId="{BE2AB579-DA62-4220-BEDB-5283C20F9277}">
      <dsp:nvSpPr>
        <dsp:cNvPr id="0" name=""/>
        <dsp:cNvSpPr/>
      </dsp:nvSpPr>
      <dsp:spPr>
        <a:xfrm>
          <a:off x="5688000" y="0"/>
          <a:ext cx="5688000" cy="2709333"/>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algn="r" defTabSz="889000">
            <a:lnSpc>
              <a:spcPct val="90000"/>
            </a:lnSpc>
            <a:spcBef>
              <a:spcPct val="0"/>
            </a:spcBef>
            <a:spcAft>
              <a:spcPct val="35000"/>
            </a:spcAft>
            <a:buNone/>
          </a:pPr>
          <a:r>
            <a:rPr lang="fr-FR" sz="2000" b="1" u="sng" kern="1200" dirty="0"/>
            <a:t>Types de réglementation :</a:t>
          </a:r>
        </a:p>
        <a:p>
          <a:pPr marL="0" lvl="0" algn="r" defTabSz="889000">
            <a:lnSpc>
              <a:spcPct val="90000"/>
            </a:lnSpc>
            <a:spcBef>
              <a:spcPct val="0"/>
            </a:spcBef>
            <a:spcAft>
              <a:spcPct val="35000"/>
            </a:spcAft>
            <a:buNone/>
          </a:pPr>
          <a:r>
            <a:rPr lang="fr-FR" sz="2000" kern="1200" dirty="0"/>
            <a:t>Arrêté municipal</a:t>
          </a:r>
        </a:p>
        <a:p>
          <a:pPr marL="0" lvl="0" algn="r" defTabSz="889000">
            <a:lnSpc>
              <a:spcPct val="90000"/>
            </a:lnSpc>
            <a:spcBef>
              <a:spcPct val="0"/>
            </a:spcBef>
            <a:spcAft>
              <a:spcPct val="35000"/>
            </a:spcAft>
            <a:buNone/>
          </a:pPr>
          <a:r>
            <a:rPr lang="fr-FR" sz="2000" kern="1200" dirty="0"/>
            <a:t>Arrêté préfectoral</a:t>
          </a:r>
        </a:p>
        <a:p>
          <a:pPr marL="0" lvl="0" algn="r" defTabSz="889000">
            <a:lnSpc>
              <a:spcPct val="90000"/>
            </a:lnSpc>
            <a:spcBef>
              <a:spcPct val="0"/>
            </a:spcBef>
            <a:spcAft>
              <a:spcPct val="35000"/>
            </a:spcAft>
            <a:buNone/>
          </a:pPr>
          <a:r>
            <a:rPr lang="fr-FR" sz="2000" kern="1200" dirty="0"/>
            <a:t>Réglementation Parc National (Charte)</a:t>
          </a:r>
        </a:p>
        <a:p>
          <a:pPr marL="0" lvl="0" algn="r" defTabSz="889000">
            <a:lnSpc>
              <a:spcPct val="90000"/>
            </a:lnSpc>
            <a:spcBef>
              <a:spcPct val="0"/>
            </a:spcBef>
            <a:spcAft>
              <a:spcPct val="35000"/>
            </a:spcAft>
            <a:buNone/>
          </a:pPr>
          <a:r>
            <a:rPr lang="fr-FR" sz="2000" kern="1200" dirty="0"/>
            <a:t>Arrêté de biotope</a:t>
          </a:r>
        </a:p>
        <a:p>
          <a:pPr marL="1524000" lvl="0" indent="0" algn="r" defTabSz="889000">
            <a:lnSpc>
              <a:spcPct val="90000"/>
            </a:lnSpc>
            <a:spcBef>
              <a:spcPct val="0"/>
            </a:spcBef>
            <a:spcAft>
              <a:spcPct val="35000"/>
            </a:spcAft>
            <a:buNone/>
          </a:pPr>
          <a:r>
            <a:rPr lang="fr-FR" sz="2000" kern="1200" dirty="0"/>
            <a:t>Classement du site (archéologie, patrimoine….)</a:t>
          </a:r>
        </a:p>
      </dsp:txBody>
      <dsp:txXfrm>
        <a:off x="5688000" y="0"/>
        <a:ext cx="5688000" cy="2032000"/>
      </dsp:txXfrm>
    </dsp:sp>
    <dsp:sp modelId="{12D5491D-5B42-44D5-A49B-6F542BDB0C54}">
      <dsp:nvSpPr>
        <dsp:cNvPr id="0" name=""/>
        <dsp:cNvSpPr/>
      </dsp:nvSpPr>
      <dsp:spPr>
        <a:xfrm rot="10800000">
          <a:off x="0" y="2709333"/>
          <a:ext cx="5688000" cy="2709333"/>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l" defTabSz="889000">
            <a:lnSpc>
              <a:spcPct val="90000"/>
            </a:lnSpc>
            <a:spcBef>
              <a:spcPct val="0"/>
            </a:spcBef>
            <a:spcAft>
              <a:spcPct val="35000"/>
            </a:spcAft>
            <a:buNone/>
          </a:pPr>
          <a:r>
            <a:rPr lang="fr-FR" sz="2000" b="1" u="sng" kern="1200" dirty="0"/>
            <a:t>Qui peut réglementer ?</a:t>
          </a:r>
        </a:p>
        <a:p>
          <a:pPr marL="0" lvl="0" indent="0" algn="l" defTabSz="889000">
            <a:lnSpc>
              <a:spcPct val="90000"/>
            </a:lnSpc>
            <a:spcBef>
              <a:spcPct val="0"/>
            </a:spcBef>
            <a:spcAft>
              <a:spcPct val="35000"/>
            </a:spcAft>
            <a:buNone/>
          </a:pPr>
          <a:r>
            <a:rPr lang="fr-FR" sz="2000" kern="1200" dirty="0"/>
            <a:t>Le propriétaire ou le gestionnaire</a:t>
          </a:r>
        </a:p>
        <a:p>
          <a:pPr marL="0" lvl="0" indent="0" algn="l" defTabSz="889000">
            <a:lnSpc>
              <a:spcPct val="90000"/>
            </a:lnSpc>
            <a:spcBef>
              <a:spcPct val="0"/>
            </a:spcBef>
            <a:spcAft>
              <a:spcPct val="35000"/>
            </a:spcAft>
            <a:buNone/>
          </a:pPr>
          <a:r>
            <a:rPr lang="fr-FR" sz="2000" kern="1200" dirty="0"/>
            <a:t>La commune</a:t>
          </a:r>
        </a:p>
        <a:p>
          <a:pPr marL="0" lvl="0" indent="0" algn="l" defTabSz="889000">
            <a:lnSpc>
              <a:spcPct val="90000"/>
            </a:lnSpc>
            <a:spcBef>
              <a:spcPct val="0"/>
            </a:spcBef>
            <a:spcAft>
              <a:spcPct val="35000"/>
            </a:spcAft>
            <a:buNone/>
          </a:pPr>
          <a:r>
            <a:rPr lang="fr-FR" sz="2000" kern="1200" dirty="0"/>
            <a:t>La préfecture</a:t>
          </a:r>
        </a:p>
      </dsp:txBody>
      <dsp:txXfrm rot="10800000">
        <a:off x="0" y="3386666"/>
        <a:ext cx="5688000" cy="2032000"/>
      </dsp:txXfrm>
    </dsp:sp>
    <dsp:sp modelId="{15F9CB52-5891-444B-80FD-2F79183AFB76}">
      <dsp:nvSpPr>
        <dsp:cNvPr id="0" name=""/>
        <dsp:cNvSpPr/>
      </dsp:nvSpPr>
      <dsp:spPr>
        <a:xfrm rot="5400000">
          <a:off x="7177333" y="1220000"/>
          <a:ext cx="2709333" cy="5688000"/>
        </a:xfrm>
        <a:prstGeom prst="round1Rect">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algn="r" defTabSz="889000">
            <a:lnSpc>
              <a:spcPct val="90000"/>
            </a:lnSpc>
            <a:spcBef>
              <a:spcPct val="0"/>
            </a:spcBef>
            <a:spcAft>
              <a:spcPct val="35000"/>
            </a:spcAft>
            <a:buNone/>
          </a:pPr>
          <a:r>
            <a:rPr lang="fr-FR" sz="2000" b="1" u="sng" kern="1200" dirty="0"/>
            <a:t>Qui organise l’accès ?</a:t>
          </a:r>
        </a:p>
        <a:p>
          <a:pPr marL="1252538" lvl="0" indent="0" algn="r" defTabSz="889000">
            <a:lnSpc>
              <a:spcPct val="90000"/>
            </a:lnSpc>
            <a:spcBef>
              <a:spcPct val="0"/>
            </a:spcBef>
            <a:spcAft>
              <a:spcPct val="35000"/>
            </a:spcAft>
            <a:buNone/>
          </a:pPr>
          <a:r>
            <a:rPr lang="fr-FR" sz="2000" kern="1200" dirty="0"/>
            <a:t>Le mouvement sportif en lien avec le propriétaire ou le gestionnaire</a:t>
          </a:r>
        </a:p>
        <a:p>
          <a:pPr marL="0" lvl="0" algn="r" defTabSz="889000">
            <a:lnSpc>
              <a:spcPct val="90000"/>
            </a:lnSpc>
            <a:spcBef>
              <a:spcPct val="0"/>
            </a:spcBef>
            <a:spcAft>
              <a:spcPct val="35000"/>
            </a:spcAft>
            <a:buNone/>
          </a:pPr>
          <a:r>
            <a:rPr lang="fr-FR" sz="2000" kern="1200" dirty="0"/>
            <a:t>La Préfecture (risques pour la sécurité ou la santé)</a:t>
          </a:r>
        </a:p>
        <a:p>
          <a:pPr marL="0" lvl="0" algn="r" defTabSz="889000">
            <a:lnSpc>
              <a:spcPct val="90000"/>
            </a:lnSpc>
            <a:spcBef>
              <a:spcPct val="0"/>
            </a:spcBef>
            <a:spcAft>
              <a:spcPct val="35000"/>
            </a:spcAft>
            <a:buNone/>
          </a:pPr>
          <a:r>
            <a:rPr lang="fr-FR" sz="2000" kern="1200" dirty="0"/>
            <a:t>Le Conseil départemental (CDESI)</a:t>
          </a:r>
        </a:p>
      </dsp:txBody>
      <dsp:txXfrm rot="-5400000">
        <a:off x="5687999" y="3386666"/>
        <a:ext cx="5688000" cy="2032000"/>
      </dsp:txXfrm>
    </dsp:sp>
    <dsp:sp modelId="{541636DB-8413-4C4B-84F3-F856E71F5B73}">
      <dsp:nvSpPr>
        <dsp:cNvPr id="0" name=""/>
        <dsp:cNvSpPr/>
      </dsp:nvSpPr>
      <dsp:spPr>
        <a:xfrm>
          <a:off x="4828145" y="2060576"/>
          <a:ext cx="1719709" cy="1297513"/>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FR" sz="2000" kern="1200" dirty="0"/>
        </a:p>
      </dsp:txBody>
      <dsp:txXfrm>
        <a:off x="4891484" y="2123915"/>
        <a:ext cx="1593031" cy="1170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1ED8B-24C9-4534-A9C5-55AEEE2A2D70}">
      <dsp:nvSpPr>
        <dsp:cNvPr id="0" name=""/>
        <dsp:cNvSpPr/>
      </dsp:nvSpPr>
      <dsp:spPr>
        <a:xfrm>
          <a:off x="1776168" y="2221677"/>
          <a:ext cx="1638291" cy="1638291"/>
        </a:xfrm>
        <a:prstGeom prst="ellipse">
          <a:avLst/>
        </a:prstGeom>
        <a:solidFill>
          <a:schemeClr val="accent1"/>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bg1"/>
              </a:solidFill>
            </a:rPr>
            <a:t>Pérennité de l’accès aux sites de pratique</a:t>
          </a:r>
        </a:p>
      </dsp:txBody>
      <dsp:txXfrm>
        <a:off x="2016090" y="2461599"/>
        <a:ext cx="1158447" cy="1158447"/>
      </dsp:txXfrm>
    </dsp:sp>
    <dsp:sp modelId="{3FA3676F-AF7C-4E36-A4A7-1DA6C9C0D28D}">
      <dsp:nvSpPr>
        <dsp:cNvPr id="0" name=""/>
        <dsp:cNvSpPr/>
      </dsp:nvSpPr>
      <dsp:spPr>
        <a:xfrm rot="12900000">
          <a:off x="662301" y="1915421"/>
          <a:ext cx="1318365" cy="46691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CF0317-9595-4DC8-8188-32ABEC00E85E}">
      <dsp:nvSpPr>
        <dsp:cNvPr id="0" name=""/>
        <dsp:cNvSpPr/>
      </dsp:nvSpPr>
      <dsp:spPr>
        <a:xfrm>
          <a:off x="3324" y="1148235"/>
          <a:ext cx="1556377" cy="1245101"/>
        </a:xfrm>
        <a:prstGeom prst="roundRect">
          <a:avLst>
            <a:gd name="adj" fmla="val 10000"/>
          </a:avLst>
        </a:prstGeom>
        <a:solidFill>
          <a:srgbClr val="C1440C"/>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Respect des règles de fréquentation</a:t>
          </a:r>
        </a:p>
      </dsp:txBody>
      <dsp:txXfrm>
        <a:off x="39792" y="1184703"/>
        <a:ext cx="1483441" cy="1172165"/>
      </dsp:txXfrm>
    </dsp:sp>
    <dsp:sp modelId="{690AD069-9EC7-4074-A03D-368F6B10C2A2}">
      <dsp:nvSpPr>
        <dsp:cNvPr id="0" name=""/>
        <dsp:cNvSpPr/>
      </dsp:nvSpPr>
      <dsp:spPr>
        <a:xfrm rot="16200000">
          <a:off x="1936131" y="1252307"/>
          <a:ext cx="1318365" cy="46691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09A71-1497-4398-A9E9-4FB0E2365D5B}">
      <dsp:nvSpPr>
        <dsp:cNvPr id="0" name=""/>
        <dsp:cNvSpPr/>
      </dsp:nvSpPr>
      <dsp:spPr>
        <a:xfrm>
          <a:off x="1817125" y="204030"/>
          <a:ext cx="1556377" cy="1245101"/>
        </a:xfrm>
        <a:prstGeom prst="roundRect">
          <a:avLst>
            <a:gd name="adj" fmla="val 10000"/>
          </a:avLst>
        </a:prstGeom>
        <a:solidFill>
          <a:schemeClr val="tx2">
            <a:lumMod val="60000"/>
            <a:lumOff val="4000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Respect de l’environnement</a:t>
          </a:r>
        </a:p>
      </dsp:txBody>
      <dsp:txXfrm>
        <a:off x="1853593" y="240498"/>
        <a:ext cx="1483441" cy="1172165"/>
      </dsp:txXfrm>
    </dsp:sp>
    <dsp:sp modelId="{82004C8D-745F-4166-9A55-2276B26656CD}">
      <dsp:nvSpPr>
        <dsp:cNvPr id="0" name=""/>
        <dsp:cNvSpPr/>
      </dsp:nvSpPr>
      <dsp:spPr>
        <a:xfrm rot="19500000">
          <a:off x="3209960" y="1915421"/>
          <a:ext cx="1318365" cy="466913"/>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C0F0AA-80A8-4373-97E9-BE0DF70E835C}">
      <dsp:nvSpPr>
        <dsp:cNvPr id="0" name=""/>
        <dsp:cNvSpPr/>
      </dsp:nvSpPr>
      <dsp:spPr>
        <a:xfrm>
          <a:off x="3630926" y="1148235"/>
          <a:ext cx="1556377" cy="1245101"/>
        </a:xfrm>
        <a:prstGeom prst="roundRect">
          <a:avLst>
            <a:gd name="adj" fmla="val 10000"/>
          </a:avLst>
        </a:prstGeom>
        <a:solidFill>
          <a:srgbClr val="00819B"/>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rPr>
            <a:t>Respect des autres usagers</a:t>
          </a:r>
        </a:p>
      </dsp:txBody>
      <dsp:txXfrm>
        <a:off x="3667394" y="1184703"/>
        <a:ext cx="1483441" cy="1172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82DD9-DE6A-46BC-84E0-814D07FF27FB}">
      <dsp:nvSpPr>
        <dsp:cNvPr id="0" name=""/>
        <dsp:cNvSpPr/>
      </dsp:nvSpPr>
      <dsp:spPr>
        <a:xfrm>
          <a:off x="-5897624" y="-902542"/>
          <a:ext cx="7021028" cy="7021028"/>
        </a:xfrm>
        <a:prstGeom prst="blockArc">
          <a:avLst>
            <a:gd name="adj1" fmla="val 18900000"/>
            <a:gd name="adj2" fmla="val 2700000"/>
            <a:gd name="adj3" fmla="val 308"/>
          </a:avLst>
        </a:prstGeom>
        <a:noFill/>
        <a:ln w="19050" cap="flat" cmpd="sng" algn="ctr">
          <a:solidFill>
            <a:srgbClr val="BFD13F"/>
          </a:solidFill>
          <a:prstDash val="solid"/>
        </a:ln>
        <a:effectLst/>
      </dsp:spPr>
      <dsp:style>
        <a:lnRef idx="2">
          <a:scrgbClr r="0" g="0" b="0"/>
        </a:lnRef>
        <a:fillRef idx="0">
          <a:scrgbClr r="0" g="0" b="0"/>
        </a:fillRef>
        <a:effectRef idx="0">
          <a:scrgbClr r="0" g="0" b="0"/>
        </a:effectRef>
        <a:fontRef idx="minor"/>
      </dsp:style>
    </dsp:sp>
    <dsp:sp modelId="{3B0B9ABE-7D50-4421-A974-5490646D16E9}">
      <dsp:nvSpPr>
        <dsp:cNvPr id="0" name=""/>
        <dsp:cNvSpPr/>
      </dsp:nvSpPr>
      <dsp:spPr>
        <a:xfrm>
          <a:off x="418483" y="274671"/>
          <a:ext cx="9956083" cy="549134"/>
        </a:xfrm>
        <a:prstGeom prst="rect">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76" tIns="45720" rIns="45720" bIns="45720" numCol="1" spcCol="1270" anchor="ctr" anchorCtr="0">
          <a:noAutofit/>
        </a:bodyPr>
        <a:lstStyle/>
        <a:p>
          <a:pPr marL="0" lvl="0" indent="0" algn="l" defTabSz="800100">
            <a:lnSpc>
              <a:spcPct val="90000"/>
            </a:lnSpc>
            <a:spcBef>
              <a:spcPct val="0"/>
            </a:spcBef>
            <a:spcAft>
              <a:spcPct val="35000"/>
            </a:spcAft>
            <a:buFontTx/>
            <a:buNone/>
          </a:pPr>
          <a:r>
            <a:rPr lang="fr-FR" altLang="fr-FR" sz="1800" b="1" kern="1200" dirty="0">
              <a:ea typeface="ＭＳ Ｐゴシック" panose="020B0600070205080204" pitchFamily="34" charset="-128"/>
            </a:rPr>
            <a:t>Concertation</a:t>
          </a:r>
          <a:r>
            <a:rPr lang="fr-FR" altLang="fr-FR" sz="1800" b="0" kern="1200" dirty="0">
              <a:ea typeface="ＭＳ Ｐゴシック" panose="020B0600070205080204" pitchFamily="34" charset="-128"/>
            </a:rPr>
            <a:t> avec les usagers et propriétaires/gestionnaires</a:t>
          </a:r>
          <a:endParaRPr lang="fr-FR" sz="1800" kern="1200" dirty="0"/>
        </a:p>
      </dsp:txBody>
      <dsp:txXfrm>
        <a:off x="418483" y="274671"/>
        <a:ext cx="9956083" cy="549134"/>
      </dsp:txXfrm>
    </dsp:sp>
    <dsp:sp modelId="{0E49CA75-91F0-4C34-BCC8-C5B99D4F2801}">
      <dsp:nvSpPr>
        <dsp:cNvPr id="0" name=""/>
        <dsp:cNvSpPr/>
      </dsp:nvSpPr>
      <dsp:spPr>
        <a:xfrm>
          <a:off x="75274" y="206029"/>
          <a:ext cx="686418" cy="686418"/>
        </a:xfrm>
        <a:prstGeom prst="ellipse">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dsp:style>
    </dsp:sp>
    <dsp:sp modelId="{685248F6-A725-43F4-9A2A-0D17F2765DA9}">
      <dsp:nvSpPr>
        <dsp:cNvPr id="0" name=""/>
        <dsp:cNvSpPr/>
      </dsp:nvSpPr>
      <dsp:spPr>
        <a:xfrm>
          <a:off x="870183" y="1098269"/>
          <a:ext cx="9504382" cy="549134"/>
        </a:xfrm>
        <a:prstGeom prst="rect">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76" tIns="45720" rIns="45720" bIns="45720" numCol="1" spcCol="1270" anchor="ctr" anchorCtr="0">
          <a:noAutofit/>
        </a:bodyPr>
        <a:lstStyle/>
        <a:p>
          <a:pPr marL="0" lvl="0" indent="0" algn="l" defTabSz="800100">
            <a:lnSpc>
              <a:spcPct val="90000"/>
            </a:lnSpc>
            <a:spcBef>
              <a:spcPct val="0"/>
            </a:spcBef>
            <a:spcAft>
              <a:spcPct val="35000"/>
            </a:spcAft>
            <a:buNone/>
          </a:pPr>
          <a:r>
            <a:rPr lang="fr-FR" altLang="fr-FR" sz="1800" b="1" kern="1200" dirty="0">
              <a:ea typeface="ＭＳ Ｐゴシック" panose="020B0600070205080204" pitchFamily="34" charset="-128"/>
            </a:rPr>
            <a:t>Information</a:t>
          </a:r>
          <a:r>
            <a:rPr lang="fr-FR" altLang="fr-FR" sz="1800" b="0" kern="1200" dirty="0">
              <a:ea typeface="ＭＳ Ｐゴシック" panose="020B0600070205080204" pitchFamily="34" charset="-128"/>
            </a:rPr>
            <a:t> et sensibilisation des usagers / formation des cadres bénévoles et professionnels</a:t>
          </a:r>
        </a:p>
      </dsp:txBody>
      <dsp:txXfrm>
        <a:off x="870183" y="1098269"/>
        <a:ext cx="9504382" cy="549134"/>
      </dsp:txXfrm>
    </dsp:sp>
    <dsp:sp modelId="{86BCB9C7-CF23-42CD-A764-CC27C988728C}">
      <dsp:nvSpPr>
        <dsp:cNvPr id="0" name=""/>
        <dsp:cNvSpPr/>
      </dsp:nvSpPr>
      <dsp:spPr>
        <a:xfrm>
          <a:off x="526974" y="1029627"/>
          <a:ext cx="686418" cy="686418"/>
        </a:xfrm>
        <a:prstGeom prst="ellipse">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dsp:style>
    </dsp:sp>
    <dsp:sp modelId="{13D8D0DE-FA85-4060-A8C6-659D38A33AE2}">
      <dsp:nvSpPr>
        <dsp:cNvPr id="0" name=""/>
        <dsp:cNvSpPr/>
      </dsp:nvSpPr>
      <dsp:spPr>
        <a:xfrm>
          <a:off x="1076735" y="1921866"/>
          <a:ext cx="9297831" cy="549134"/>
        </a:xfrm>
        <a:prstGeom prst="rect">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76" tIns="45720" rIns="45720" bIns="45720" numCol="1" spcCol="1270" anchor="ctr" anchorCtr="0">
          <a:noAutofit/>
        </a:bodyPr>
        <a:lstStyle/>
        <a:p>
          <a:pPr marL="0" lvl="0" indent="0" algn="l" defTabSz="800100">
            <a:lnSpc>
              <a:spcPct val="90000"/>
            </a:lnSpc>
            <a:spcBef>
              <a:spcPct val="0"/>
            </a:spcBef>
            <a:spcAft>
              <a:spcPct val="35000"/>
            </a:spcAft>
            <a:buNone/>
          </a:pPr>
          <a:r>
            <a:rPr lang="fr-FR" altLang="fr-FR" sz="1800" b="1" kern="1200" dirty="0">
              <a:ea typeface="ＭＳ Ｐゴシック" panose="020B0600070205080204" pitchFamily="34" charset="-128"/>
            </a:rPr>
            <a:t>Restriction</a:t>
          </a:r>
          <a:r>
            <a:rPr lang="fr-FR" altLang="fr-FR" sz="1800" b="0" kern="1200" dirty="0">
              <a:ea typeface="ＭＳ Ｐゴシック" panose="020B0600070205080204" pitchFamily="34" charset="-128"/>
            </a:rPr>
            <a:t> d’accès (nombres de personnes, fréquence…)</a:t>
          </a:r>
        </a:p>
      </dsp:txBody>
      <dsp:txXfrm>
        <a:off x="1076735" y="1921866"/>
        <a:ext cx="9297831" cy="549134"/>
      </dsp:txXfrm>
    </dsp:sp>
    <dsp:sp modelId="{72DFB63D-A8B8-4A71-BE0C-7B004CF9E513}">
      <dsp:nvSpPr>
        <dsp:cNvPr id="0" name=""/>
        <dsp:cNvSpPr/>
      </dsp:nvSpPr>
      <dsp:spPr>
        <a:xfrm>
          <a:off x="733526" y="1853224"/>
          <a:ext cx="686418" cy="686418"/>
        </a:xfrm>
        <a:prstGeom prst="ellipse">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dsp:style>
    </dsp:sp>
    <dsp:sp modelId="{DF592535-BA28-4024-A9C2-8EF324C48929}">
      <dsp:nvSpPr>
        <dsp:cNvPr id="0" name=""/>
        <dsp:cNvSpPr/>
      </dsp:nvSpPr>
      <dsp:spPr>
        <a:xfrm>
          <a:off x="1076735" y="2744942"/>
          <a:ext cx="9297831" cy="549134"/>
        </a:xfrm>
        <a:prstGeom prst="rect">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76" tIns="45720" rIns="45720" bIns="45720" numCol="1" spcCol="1270" anchor="ctr" anchorCtr="0">
          <a:noAutofit/>
        </a:bodyPr>
        <a:lstStyle/>
        <a:p>
          <a:pPr marL="0" lvl="0" indent="0" algn="l" defTabSz="800100">
            <a:lnSpc>
              <a:spcPct val="90000"/>
            </a:lnSpc>
            <a:spcBef>
              <a:spcPct val="0"/>
            </a:spcBef>
            <a:spcAft>
              <a:spcPct val="35000"/>
            </a:spcAft>
            <a:buNone/>
          </a:pPr>
          <a:r>
            <a:rPr lang="fr-FR" altLang="fr-FR" sz="1800" b="1" kern="1200" dirty="0">
              <a:ea typeface="ＭＳ Ｐゴシック" panose="020B0600070205080204" pitchFamily="34" charset="-128"/>
            </a:rPr>
            <a:t>Balisage</a:t>
          </a:r>
          <a:r>
            <a:rPr lang="fr-FR" altLang="fr-FR" sz="1800" b="0" kern="1200" dirty="0">
              <a:ea typeface="ＭＳ Ｐゴシック" panose="020B0600070205080204" pitchFamily="34" charset="-128"/>
            </a:rPr>
            <a:t> spécifique, mise en place de contournements des zones sensibles</a:t>
          </a:r>
        </a:p>
      </dsp:txBody>
      <dsp:txXfrm>
        <a:off x="1076735" y="2744942"/>
        <a:ext cx="9297831" cy="549134"/>
      </dsp:txXfrm>
    </dsp:sp>
    <dsp:sp modelId="{0B24D712-0DC3-4C22-B465-99FA2BDDC65C}">
      <dsp:nvSpPr>
        <dsp:cNvPr id="0" name=""/>
        <dsp:cNvSpPr/>
      </dsp:nvSpPr>
      <dsp:spPr>
        <a:xfrm>
          <a:off x="733526" y="2676300"/>
          <a:ext cx="686418" cy="686418"/>
        </a:xfrm>
        <a:prstGeom prst="ellipse">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dsp:style>
    </dsp:sp>
    <dsp:sp modelId="{C2831DBE-C5C6-4B9C-9315-A5883A0FA28A}">
      <dsp:nvSpPr>
        <dsp:cNvPr id="0" name=""/>
        <dsp:cNvSpPr/>
      </dsp:nvSpPr>
      <dsp:spPr>
        <a:xfrm>
          <a:off x="870183" y="3568540"/>
          <a:ext cx="9504382" cy="549134"/>
        </a:xfrm>
        <a:prstGeom prst="rect">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76" tIns="45720" rIns="45720" bIns="45720" numCol="1" spcCol="1270" anchor="ctr" anchorCtr="0">
          <a:noAutofit/>
        </a:bodyPr>
        <a:lstStyle/>
        <a:p>
          <a:pPr marL="0" lvl="0" indent="0" algn="l" defTabSz="800100">
            <a:lnSpc>
              <a:spcPct val="90000"/>
            </a:lnSpc>
            <a:spcBef>
              <a:spcPct val="0"/>
            </a:spcBef>
            <a:spcAft>
              <a:spcPct val="35000"/>
            </a:spcAft>
            <a:buNone/>
          </a:pPr>
          <a:r>
            <a:rPr lang="fr-FR" altLang="fr-FR" sz="1800" b="1" kern="1200" dirty="0">
              <a:ea typeface="ＭＳ Ｐゴシック" panose="020B0600070205080204" pitchFamily="34" charset="-128"/>
            </a:rPr>
            <a:t>Aménagement</a:t>
          </a:r>
          <a:r>
            <a:rPr lang="fr-FR" altLang="fr-FR" sz="1800" b="0" kern="1200" dirty="0">
              <a:ea typeface="ＭＳ Ｐゴシック" panose="020B0600070205080204" pitchFamily="34" charset="-128"/>
            </a:rPr>
            <a:t> des sites (parking, accès, toilettes) pour limiter l’impact sur les riverains</a:t>
          </a:r>
        </a:p>
      </dsp:txBody>
      <dsp:txXfrm>
        <a:off x="870183" y="3568540"/>
        <a:ext cx="9504382" cy="549134"/>
      </dsp:txXfrm>
    </dsp:sp>
    <dsp:sp modelId="{B029B1BE-0440-45AD-8B34-D8551793009A}">
      <dsp:nvSpPr>
        <dsp:cNvPr id="0" name=""/>
        <dsp:cNvSpPr/>
      </dsp:nvSpPr>
      <dsp:spPr>
        <a:xfrm>
          <a:off x="526974" y="3499898"/>
          <a:ext cx="686418" cy="686418"/>
        </a:xfrm>
        <a:prstGeom prst="ellipse">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dsp:style>
    </dsp:sp>
    <dsp:sp modelId="{826A31E6-EBB5-4420-9942-22A38C856A16}">
      <dsp:nvSpPr>
        <dsp:cNvPr id="0" name=""/>
        <dsp:cNvSpPr/>
      </dsp:nvSpPr>
      <dsp:spPr>
        <a:xfrm>
          <a:off x="418483" y="4392137"/>
          <a:ext cx="9956083" cy="549134"/>
        </a:xfrm>
        <a:prstGeom prst="rect">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76" tIns="45720" rIns="45720" bIns="45720" numCol="1" spcCol="1270" anchor="ctr" anchorCtr="0">
          <a:noAutofit/>
        </a:bodyPr>
        <a:lstStyle/>
        <a:p>
          <a:pPr marL="0" lvl="0" indent="0" algn="l" defTabSz="800100">
            <a:lnSpc>
              <a:spcPct val="90000"/>
            </a:lnSpc>
            <a:spcBef>
              <a:spcPct val="0"/>
            </a:spcBef>
            <a:spcAft>
              <a:spcPct val="35000"/>
            </a:spcAft>
            <a:buNone/>
          </a:pPr>
          <a:r>
            <a:rPr lang="fr-FR" altLang="fr-FR" sz="1800" b="1" kern="1200" dirty="0">
              <a:ea typeface="ＭＳ Ｐゴシック" panose="020B0600070205080204" pitchFamily="34" charset="-128"/>
            </a:rPr>
            <a:t>Interdiction</a:t>
          </a:r>
          <a:r>
            <a:rPr lang="fr-FR" altLang="fr-FR" sz="1800" b="0" kern="1200" dirty="0">
              <a:ea typeface="ＭＳ Ｐゴシック" panose="020B0600070205080204" pitchFamily="34" charset="-128"/>
            </a:rPr>
            <a:t> d’accès (permanente, temporaire ou saisonnière)</a:t>
          </a:r>
        </a:p>
      </dsp:txBody>
      <dsp:txXfrm>
        <a:off x="418483" y="4392137"/>
        <a:ext cx="9956083" cy="549134"/>
      </dsp:txXfrm>
    </dsp:sp>
    <dsp:sp modelId="{D764B3E3-F787-415B-8F49-D1F1CC4FA8E2}">
      <dsp:nvSpPr>
        <dsp:cNvPr id="0" name=""/>
        <dsp:cNvSpPr/>
      </dsp:nvSpPr>
      <dsp:spPr>
        <a:xfrm>
          <a:off x="75274" y="4323495"/>
          <a:ext cx="686418" cy="686418"/>
        </a:xfrm>
        <a:prstGeom prst="ellipse">
          <a:avLst/>
        </a:prstGeom>
        <a:solidFill>
          <a:schemeClr val="lt1">
            <a:hueOff val="0"/>
            <a:satOff val="0"/>
            <a:lumOff val="0"/>
            <a:alphaOff val="0"/>
          </a:schemeClr>
        </a:solidFill>
        <a:ln w="19050" cap="flat" cmpd="sng" algn="ctr">
          <a:solidFill>
            <a:srgbClr val="BFD13F"/>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62BC2DA-DD21-4E64-82F7-710A9282F8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0C302C0-35D6-46FE-80AE-F9339B0E99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54BCDB-AE64-4F83-8779-BDFC29495F9E}" type="datetimeFigureOut">
              <a:rPr lang="fr-FR" smtClean="0"/>
              <a:t>10/12/2020</a:t>
            </a:fld>
            <a:endParaRPr lang="fr-FR"/>
          </a:p>
        </p:txBody>
      </p:sp>
      <p:sp>
        <p:nvSpPr>
          <p:cNvPr id="4" name="Espace réservé du pied de page 3">
            <a:extLst>
              <a:ext uri="{FF2B5EF4-FFF2-40B4-BE49-F238E27FC236}">
                <a16:creationId xmlns:a16="http://schemas.microsoft.com/office/drawing/2014/main" id="{ABB54286-B22B-4EF9-A378-96C7939BC4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RL-20/04/20</a:t>
            </a:r>
          </a:p>
        </p:txBody>
      </p:sp>
      <p:sp>
        <p:nvSpPr>
          <p:cNvPr id="5" name="Espace réservé du numéro de diapositive 4">
            <a:extLst>
              <a:ext uri="{FF2B5EF4-FFF2-40B4-BE49-F238E27FC236}">
                <a16:creationId xmlns:a16="http://schemas.microsoft.com/office/drawing/2014/main" id="{C028CDCF-7C88-4985-A22B-539942C89D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AE093-F095-4021-AEE7-6D1094CBCD95}" type="slidenum">
              <a:rPr lang="fr-FR" smtClean="0"/>
              <a:t>‹N°›</a:t>
            </a:fld>
            <a:endParaRPr lang="fr-FR"/>
          </a:p>
        </p:txBody>
      </p:sp>
    </p:spTree>
    <p:extLst>
      <p:ext uri="{BB962C8B-B14F-4D97-AF65-F5344CB8AC3E}">
        <p14:creationId xmlns:p14="http://schemas.microsoft.com/office/powerpoint/2010/main" val="149236483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2DF10-D4CD-43B7-8B4E-941F95E5A167}" type="datetimeFigureOut">
              <a:rPr lang="fr-FR" smtClean="0"/>
              <a:t>10/12/2020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RL-20/04/20</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5A9EF-12A3-444D-8145-ADBACD6728AA}" type="slidenum">
              <a:rPr lang="fr-FR" smtClean="0"/>
              <a:t>‹N°›</a:t>
            </a:fld>
            <a:endParaRPr lang="fr-FR"/>
          </a:p>
        </p:txBody>
      </p:sp>
    </p:spTree>
    <p:extLst>
      <p:ext uri="{BB962C8B-B14F-4D97-AF65-F5344CB8AC3E}">
        <p14:creationId xmlns:p14="http://schemas.microsoft.com/office/powerpoint/2010/main" val="426376687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fspeleo.fr/download.php?chemin=./image/uploader/uploadify/article/pdf/&amp;fichier=201-cirulaire-securite-appn-second-degre---19-04-2017.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ffspeleo.fr/download.php?chemin=./image/uploader/uploadify/article/pdf/&amp;fichier=201-mene1717944c---ministere-de-lducation-nationale.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FFS est « délégataire » du ministère des Sports. C’est-à-dire qu’elle est habilitée à édicter les règles techniques et de sécurité concernant la spéléologie. </a:t>
            </a:r>
          </a:p>
          <a:p>
            <a:endParaRPr lang="fr-FR" dirty="0"/>
          </a:p>
          <a:p>
            <a:r>
              <a:rPr lang="fr-FR" dirty="0"/>
              <a:t>Le respect de ces règles permet au responsable de la structure organisatrice d’une action d’encadrement de répondre à ses obligations de moyen en terme de sécurité des pratiquants encadrés.</a:t>
            </a:r>
          </a:p>
          <a:p>
            <a:endParaRPr lang="fr-FR" dirty="0"/>
          </a:p>
          <a:p>
            <a:r>
              <a:rPr lang="fr-FR" dirty="0"/>
              <a:t>Si ces règles ne sont pas respectées, il reviendra au responsable de la structure de faire la preuve que son équipe d’encadrement était compétente au regard du site de pratique et du public. L'encadrant devra également faire la preuve de sa propre compétence.</a:t>
            </a:r>
          </a:p>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93677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sz="1200" b="1" dirty="0">
                <a:solidFill>
                  <a:schemeClr val="tx1"/>
                </a:solidFill>
              </a:rPr>
              <a:t>Définition d’un ACM:</a:t>
            </a:r>
          </a:p>
          <a:p>
            <a:pPr marL="171450" indent="-171450">
              <a:buFont typeface="Arial" panose="020B0604020202020204" pitchFamily="34" charset="0"/>
              <a:buChar char="•"/>
              <a:defRPr/>
            </a:pPr>
            <a:r>
              <a:rPr lang="fr-FR" sz="1200" dirty="0">
                <a:solidFill>
                  <a:schemeClr val="tx1"/>
                </a:solidFill>
              </a:rPr>
              <a:t>Un mode d'accueil collectif</a:t>
            </a:r>
          </a:p>
          <a:p>
            <a:pPr marL="171450" indent="-171450">
              <a:buFont typeface="Arial" panose="020B0604020202020204" pitchFamily="34" charset="0"/>
              <a:buChar char="•"/>
              <a:defRPr/>
            </a:pPr>
            <a:r>
              <a:rPr lang="fr-FR" sz="1200" dirty="0">
                <a:solidFill>
                  <a:schemeClr val="tx1"/>
                </a:solidFill>
              </a:rPr>
              <a:t>A caractère éducatif</a:t>
            </a:r>
          </a:p>
          <a:p>
            <a:pPr marL="171450" indent="-171450">
              <a:buFont typeface="Arial" panose="020B0604020202020204" pitchFamily="34" charset="0"/>
              <a:buChar char="•"/>
              <a:defRPr/>
            </a:pPr>
            <a:r>
              <a:rPr lang="fr-FR" sz="1200" dirty="0">
                <a:solidFill>
                  <a:schemeClr val="tx1"/>
                </a:solidFill>
              </a:rPr>
              <a:t>Pour les mineurs, dès leur inscription dans un établissement scolaire</a:t>
            </a:r>
          </a:p>
          <a:p>
            <a:pPr marL="171450" indent="-171450">
              <a:buFont typeface="Arial" panose="020B0604020202020204" pitchFamily="34" charset="0"/>
              <a:buChar char="•"/>
              <a:defRPr/>
            </a:pPr>
            <a:r>
              <a:rPr lang="fr-FR" sz="1200" dirty="0">
                <a:solidFill>
                  <a:schemeClr val="tx1"/>
                </a:solidFill>
              </a:rPr>
              <a:t>Accueillis hors du domicile parental, </a:t>
            </a:r>
            <a:r>
              <a:rPr lang="fr-FR" sz="1200" b="1" i="1" dirty="0">
                <a:solidFill>
                  <a:schemeClr val="tx1"/>
                </a:solidFill>
              </a:rPr>
              <a:t>sans leurs parents</a:t>
            </a:r>
            <a:endParaRPr lang="fr-FR" sz="1200" dirty="0">
              <a:solidFill>
                <a:schemeClr val="tx1"/>
              </a:solidFill>
            </a:endParaRPr>
          </a:p>
          <a:p>
            <a:pPr marL="171450" indent="-171450">
              <a:buFont typeface="Arial" panose="020B0604020202020204" pitchFamily="34" charset="0"/>
              <a:buChar char="•"/>
              <a:defRPr/>
            </a:pPr>
            <a:r>
              <a:rPr lang="fr-FR" sz="1200" dirty="0">
                <a:solidFill>
                  <a:schemeClr val="tx1"/>
                </a:solidFill>
              </a:rPr>
              <a:t>À l'occasion des vacances scolaires, congés professionnels ou des loisirs</a:t>
            </a:r>
          </a:p>
          <a:p>
            <a:pPr marL="171450" indent="-171450">
              <a:buFont typeface="Arial" panose="020B0604020202020204" pitchFamily="34" charset="0"/>
              <a:buChar char="•"/>
              <a:defRPr/>
            </a:pPr>
            <a:r>
              <a:rPr lang="fr-FR" sz="1200" dirty="0">
                <a:solidFill>
                  <a:schemeClr val="tx1"/>
                </a:solidFill>
              </a:rPr>
              <a:t>Organisé par toute personne morale, groupement de fait ou personne physique</a:t>
            </a:r>
          </a:p>
          <a:p>
            <a:pPr>
              <a:defRPr/>
            </a:pPr>
            <a:endParaRPr lang="fr-FR" sz="1200" dirty="0">
              <a:solidFill>
                <a:schemeClr val="tx1"/>
              </a:solidFill>
            </a:endParaRPr>
          </a:p>
          <a:p>
            <a:pPr>
              <a:defRPr/>
            </a:pPr>
            <a:r>
              <a:rPr lang="fr-FR" sz="1200" b="1" dirty="0">
                <a:solidFill>
                  <a:schemeClr val="tx1"/>
                </a:solidFill>
              </a:rPr>
              <a:t>Principe:</a:t>
            </a:r>
          </a:p>
          <a:p>
            <a:pPr>
              <a:defRPr/>
            </a:pPr>
            <a:r>
              <a:rPr lang="fr-FR" sz="1200" dirty="0">
                <a:solidFill>
                  <a:schemeClr val="tx1"/>
                </a:solidFill>
              </a:rPr>
              <a:t>L'action publique en matière de protection des mineurs se fonde sur le principe général énoncé dans l'article L227-1 du code de l'action sociale et des familles : « Tout mineur accueilli hors du domicile de ses parents jusqu'au quatrième degré ou de son tuteur est placé sous la protection de l'autorité publique. »</a:t>
            </a:r>
          </a:p>
          <a:p>
            <a:endParaRPr lang="fr-FR" dirty="0"/>
          </a:p>
          <a:p>
            <a:endParaRPr lang="fr-FR" dirty="0"/>
          </a:p>
          <a:p>
            <a:r>
              <a:rPr lang="fr-FR" dirty="0"/>
              <a:t>INFOS SUPPLEMENTAIRES SUR L’ACM « AUTRES CAS » :</a:t>
            </a:r>
          </a:p>
          <a:p>
            <a:endParaRPr lang="fr-FR" dirty="0"/>
          </a:p>
          <a:p>
            <a:r>
              <a:rPr lang="fr-FR" dirty="0"/>
              <a:t>Pour tous les autres cas d’ACM, des règlementations spécifiques à l’organisation de chaque catégorie d’ACM s’appliquent.</a:t>
            </a:r>
          </a:p>
          <a:p>
            <a:endParaRPr lang="fr-FR" dirty="0"/>
          </a:p>
          <a:p>
            <a:r>
              <a:rPr lang="fr-FR" dirty="0"/>
              <a:t>L’organisation des activités sportives dans le cadre des ACM est réglementée par le Code de l’action sociale et des familles et particulièrement par l’Arrêté du 25 avril 2012 portant application de l'article R. 227-13 du code de l'action sociale et des familles et ses annexes 4 (canyonisme) et 16 (spéléologie),</a:t>
            </a:r>
          </a:p>
          <a:p>
            <a:endParaRPr lang="fr-FR" dirty="0"/>
          </a:p>
          <a:p>
            <a:r>
              <a:rPr lang="fr-FR" dirty="0"/>
              <a:t>Pour la spéléologie, l’annexe 16 de l’arrêté du 25 avril 2012  précise :</a:t>
            </a:r>
          </a:p>
          <a:p>
            <a:endParaRPr lang="fr-FR" dirty="0"/>
          </a:p>
          <a:p>
            <a:r>
              <a:rPr lang="fr-FR" dirty="0"/>
              <a:t>- L’encadrement peut être assuré par un moniteur fédéral si la personne est :</a:t>
            </a:r>
          </a:p>
          <a:p>
            <a:pPr marL="628650" lvl="1" indent="-171450">
              <a:buFont typeface="Arial" panose="020B0604020202020204" pitchFamily="34" charset="0"/>
              <a:buChar char="•"/>
            </a:pPr>
            <a:r>
              <a:rPr lang="fr-FR" dirty="0"/>
              <a:t>déclarée comme faisant partie de l’équipe pédagogique [permanente]de l'ACM, ou</a:t>
            </a:r>
          </a:p>
          <a:p>
            <a:pPr marL="628650" lvl="1" indent="-171450">
              <a:buFont typeface="Arial" panose="020B0604020202020204" pitchFamily="34" charset="0"/>
              <a:buChar char="•"/>
            </a:pPr>
            <a:r>
              <a:rPr lang="fr-FR" sz="1200" kern="1200" dirty="0">
                <a:solidFill>
                  <a:schemeClr val="tx1"/>
                </a:solidFill>
                <a:latin typeface="+mn-lt"/>
                <a:ea typeface="+mn-ea"/>
                <a:cs typeface="+mn-cs"/>
              </a:rPr>
              <a:t>bénévole d’une association affiliée à la FFS, sous réserve que l’activité soit mise en œuvre par cette association [contrat de prestation],</a:t>
            </a:r>
          </a:p>
          <a:p>
            <a:endParaRPr lang="fr-FR" dirty="0"/>
          </a:p>
          <a:p>
            <a:r>
              <a:rPr lang="fr-FR" dirty="0"/>
              <a:t>- L’effectif du groupe ne peut excéder 12 mineurs,</a:t>
            </a:r>
          </a:p>
          <a:p>
            <a:endParaRPr lang="fr-FR" dirty="0"/>
          </a:p>
          <a:p>
            <a:r>
              <a:rPr lang="fr-FR" dirty="0"/>
              <a:t>- Outre l’encadrant, le groupe est accompagné par une personne majeure déclarée membre de l’équipe pédagogique de l’ACM, dont le niveau de capacité et d’aptitude est jugé suffisant par l’encadrant dans cette activité afin de faciliter son bon déroulement.</a:t>
            </a:r>
          </a:p>
          <a:p>
            <a:endParaRPr lang="fr-FR" dirty="0"/>
          </a:p>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212857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Obligations communes à toutes les catégories d’ACM :</a:t>
            </a:r>
          </a:p>
          <a:p>
            <a:endParaRPr lang="fr-FR" dirty="0"/>
          </a:p>
          <a:p>
            <a:r>
              <a:rPr lang="fr-FR" dirty="0"/>
              <a:t>1. Rédiger un projet éducatif et pédagogique</a:t>
            </a:r>
          </a:p>
          <a:p>
            <a:r>
              <a:rPr lang="fr-FR" dirty="0"/>
              <a:t>2. Demander l'autorisation d'organiser un accueil d'enfants</a:t>
            </a:r>
          </a:p>
          <a:p>
            <a:pPr lvl="1"/>
            <a:r>
              <a:rPr lang="fr-FR" dirty="0"/>
              <a:t>(délais de déclaration : 3 mois pour les moins de 6 ans et soumis à avis de la PMI Protection maternelle infantile / 2 mois pour les plus de 6 ans) </a:t>
            </a:r>
          </a:p>
          <a:p>
            <a:r>
              <a:rPr lang="fr-FR" dirty="0"/>
              <a:t>3. Déclarer son accueil (serveur TAM / DDCS)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DDCS = Direction Départementale de la Cohésion Sociale</a:t>
            </a:r>
          </a:p>
          <a:p>
            <a:r>
              <a:rPr lang="fr-FR" dirty="0"/>
              <a:t>4. Se conformer à des normes quant à l'encadrement des mineurs (qualification, honorabilité, taux d’encadrement etc.)</a:t>
            </a:r>
          </a:p>
          <a:p>
            <a:r>
              <a:rPr lang="fr-FR" dirty="0"/>
              <a:t>5. Accueillir les mineurs dans des locaux aux normes réglementaires :</a:t>
            </a:r>
          </a:p>
          <a:p>
            <a:pPr marL="628650" lvl="1" indent="-171450">
              <a:buFont typeface="Arial" panose="020B0604020202020204" pitchFamily="34" charset="0"/>
              <a:buChar char="•"/>
            </a:pPr>
            <a:r>
              <a:rPr lang="fr-FR" dirty="0"/>
              <a:t>Classés ERP + déclarés à la DDCS</a:t>
            </a:r>
          </a:p>
          <a:p>
            <a:pPr marL="628650" lvl="1" indent="-171450">
              <a:buFont typeface="Arial" panose="020B0604020202020204" pitchFamily="34" charset="0"/>
              <a:buChar char="•"/>
            </a:pPr>
            <a:r>
              <a:rPr lang="fr-FR" dirty="0"/>
              <a:t>Refuges, tentes : conditions particulières</a:t>
            </a:r>
          </a:p>
          <a:p>
            <a:pPr marL="628650" lvl="1" indent="-171450">
              <a:buFont typeface="Arial" panose="020B0604020202020204" pitchFamily="34" charset="0"/>
              <a:buChar char="•"/>
            </a:pPr>
            <a:r>
              <a:rPr lang="fr-FR" dirty="0"/>
              <a:t>Garçons / filles de plus de 6 ans doivent dormir dans des lieux séparés</a:t>
            </a:r>
          </a:p>
          <a:p>
            <a:pPr marL="628650" lvl="1" indent="-171450">
              <a:buFont typeface="Arial" panose="020B0604020202020204" pitchFamily="34" charset="0"/>
              <a:buChar char="•"/>
            </a:pPr>
            <a:r>
              <a:rPr lang="fr-FR" dirty="0"/>
              <a:t>Moyen de couchage individuel pour chaque mineur</a:t>
            </a:r>
          </a:p>
          <a:p>
            <a:r>
              <a:rPr lang="fr-FR" dirty="0"/>
              <a:t>6. Respecter des conditions d'hygiène et de sécurité</a:t>
            </a:r>
          </a:p>
          <a:p>
            <a:r>
              <a:rPr lang="fr-FR" dirty="0"/>
              <a:t>7. Assurer le suivi sanitaire des mineurs </a:t>
            </a:r>
          </a:p>
          <a:p>
            <a:r>
              <a:rPr lang="fr-FR" dirty="0"/>
              <a:t>8. Obligation d’être assuré</a:t>
            </a:r>
          </a:p>
          <a:p>
            <a:endParaRPr lang="fr-FR" dirty="0"/>
          </a:p>
          <a:p>
            <a:r>
              <a:rPr lang="fr-FR" b="1" u="sng" dirty="0"/>
              <a:t>Obligations supplémentaires pour les séjours spécifiques sportifs :</a:t>
            </a:r>
          </a:p>
          <a:p>
            <a:endParaRPr lang="fr-FR" dirty="0"/>
          </a:p>
          <a:p>
            <a:r>
              <a:rPr lang="fr-FR" dirty="0"/>
              <a:t>Les mineurs doivent être tous licenciés (licence annuelle ou temporaire)</a:t>
            </a:r>
          </a:p>
          <a:p>
            <a:r>
              <a:rPr lang="fr-FR" dirty="0"/>
              <a:t>Désignation par l’organisateur d’un directeur de séjour (pas d’obligation de diplôme de direction de séjour)</a:t>
            </a:r>
          </a:p>
          <a:p>
            <a:r>
              <a:rPr lang="fr-FR" dirty="0"/>
              <a:t>L’encadrement ne peut être inférieur à 2 personnes</a:t>
            </a:r>
          </a:p>
          <a:p>
            <a:r>
              <a:rPr lang="fr-FR" dirty="0"/>
              <a:t>Il est conseillé de se rapprocher à minima du taux d’un encadrant pour 12 mineurs hors règlementation sportive plus contraignante</a:t>
            </a:r>
          </a:p>
          <a:p>
            <a:r>
              <a:rPr lang="fr-FR" dirty="0"/>
              <a:t>Contrôle de l’honorabilité des encadrants</a:t>
            </a:r>
          </a:p>
          <a:p>
            <a:r>
              <a:rPr lang="fr-FR" dirty="0"/>
              <a:t>L’encadrement des activités sportives doit respecter le code du sport et donc les règles techniques et de sécurité émises par la fédération délégataire. Se reporter aux règles techniques et de sécurité de la fédération pour la spéléologie ou le canyonisme (cf. diapos du début) en y ajoutant pour le canyonisme l’obligation d’encadrement par 2 personnes.</a:t>
            </a:r>
          </a:p>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264780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 contexte scolaire, la réglementation qui s’applique est le code de l’éducation.</a:t>
            </a:r>
          </a:p>
          <a:p>
            <a:endParaRPr lang="fr-FR" dirty="0"/>
          </a:p>
          <a:p>
            <a:r>
              <a:rPr lang="fr-FR" dirty="0"/>
              <a:t>Textes:</a:t>
            </a:r>
          </a:p>
          <a:p>
            <a:endParaRPr lang="fr-FR" dirty="0"/>
          </a:p>
          <a:p>
            <a:pPr marL="171450" indent="-171450">
              <a:buFontTx/>
              <a:buChar char="-"/>
            </a:pPr>
            <a:r>
              <a:rPr lang="fr-FR" dirty="0"/>
              <a:t>Circulaire Exigence de la sécurité dans les activités physiques de pleine nature dans le second degré</a:t>
            </a:r>
          </a:p>
          <a:p>
            <a:pPr marL="0" indent="0">
              <a:buFontTx/>
              <a:buNone/>
            </a:pPr>
            <a:r>
              <a:rPr lang="fr-FR" dirty="0">
                <a:hlinkClick r:id="rId3"/>
              </a:rPr>
              <a:t>https://ffspeleo.fr/download.php?chemin=./image/uploader/uploadify/article/pdf/&amp;fichier=201-cirulaire-securite-appn-second-degre---19-04-2017.pdf</a:t>
            </a:r>
            <a:endParaRPr lang="fr-FR" dirty="0"/>
          </a:p>
          <a:p>
            <a:endParaRPr lang="fr-FR" dirty="0"/>
          </a:p>
          <a:p>
            <a:pPr marL="171450" indent="-171450">
              <a:buFontTx/>
              <a:buChar char="-"/>
            </a:pPr>
            <a:r>
              <a:rPr lang="fr-FR" dirty="0"/>
              <a:t>Circulaire Encadrement des activités physiques et sportives - écoles maternelles et élémentaires</a:t>
            </a:r>
          </a:p>
          <a:p>
            <a:pPr marL="0" indent="0">
              <a:buFontTx/>
              <a:buNone/>
            </a:pPr>
            <a:r>
              <a:rPr lang="fr-FR" dirty="0">
                <a:hlinkClick r:id="rId4"/>
              </a:rPr>
              <a:t>https://ffspeleo.fr/download.php?chemin=./image/uploader/uploadify/article/pdf/&amp;fichier=201-mene1717944c---ministere-de-lducation-nationale.pdf</a:t>
            </a:r>
            <a:endParaRPr lang="fr-FR" dirty="0"/>
          </a:p>
          <a:p>
            <a:endParaRPr lang="fr-FR" dirty="0"/>
          </a:p>
          <a:p>
            <a:endParaRPr lang="fr-FR" dirty="0"/>
          </a:p>
          <a:p>
            <a:r>
              <a:rPr lang="fr-FR" dirty="0"/>
              <a:t>Autorisation à encadrer délivrée par l'Education Nationale :</a:t>
            </a:r>
          </a:p>
          <a:p>
            <a:r>
              <a:rPr lang="fr-FR" dirty="0"/>
              <a:t>1</a:t>
            </a:r>
            <a:r>
              <a:rPr lang="fr-FR" baseline="30000" dirty="0"/>
              <a:t>er</a:t>
            </a:r>
            <a:r>
              <a:rPr lang="fr-FR" dirty="0"/>
              <a:t> </a:t>
            </a:r>
            <a:r>
              <a:rPr lang="fr-FR" dirty="0" err="1"/>
              <a:t>dégré</a:t>
            </a:r>
            <a:r>
              <a:rPr lang="fr-FR" dirty="0"/>
              <a:t> : Les intervenants extérieurs doivent être agréés par l'inspection académique et doivent recevoir une autorisation écrite annuelle du directeur d’école.</a:t>
            </a:r>
          </a:p>
          <a:p>
            <a:r>
              <a:rPr lang="fr-FR" dirty="0"/>
              <a:t>2</a:t>
            </a:r>
            <a:r>
              <a:rPr lang="fr-FR" baseline="30000" dirty="0"/>
              <a:t>nd</a:t>
            </a:r>
            <a:r>
              <a:rPr lang="fr-FR" dirty="0"/>
              <a:t> </a:t>
            </a:r>
            <a:r>
              <a:rPr lang="fr-FR" dirty="0" err="1"/>
              <a:t>dégré</a:t>
            </a:r>
            <a:r>
              <a:rPr lang="fr-FR" dirty="0"/>
              <a:t> : Les intervenants extérieurs doivent recevoir une autorisation écrite annuelle du chef d’établissement.</a:t>
            </a:r>
          </a:p>
          <a:p>
            <a:endParaRPr lang="fr-FR" dirty="0"/>
          </a:p>
          <a:p>
            <a:r>
              <a:rPr lang="fr-FR" dirty="0"/>
              <a:t>Plus de renseignements dans les Règles techniques et de sécurité de spéléologie scolaire (Site internet fédéral, rubrique Espace Scolaire) : </a:t>
            </a:r>
            <a:r>
              <a:rPr lang="fr-FR" u="sng" dirty="0">
                <a:solidFill>
                  <a:srgbClr val="00B0F0"/>
                </a:solidFill>
              </a:rPr>
              <a:t>https://ffspeleo.fr/image/uploader/uploadify/article/pdf/201-regles_techniques_et_encadrement_speleologie_scolaire.pdf</a:t>
            </a:r>
          </a:p>
          <a:p>
            <a:endParaRPr lang="fr-FR" u="sng" dirty="0">
              <a:solidFill>
                <a:srgbClr val="00B0F0"/>
              </a:solidFill>
            </a:endParaRPr>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42507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mallette mineur FFS est actuellement en cours de construction. Elle rassemblera tous les éléments nécessaires à l'organisation administrative d'une action avec des mineurs.</a:t>
            </a:r>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4235794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42127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t>
            </a:r>
            <a:r>
              <a:rPr lang="fr-FR" sz="1200" b="0" i="0" kern="1200" dirty="0">
                <a:solidFill>
                  <a:schemeClr val="tx1"/>
                </a:solidFill>
                <a:effectLst/>
                <a:latin typeface="+mn-lt"/>
                <a:ea typeface="+mn-ea"/>
                <a:cs typeface="+mn-cs"/>
              </a:rPr>
              <a:t>a CDESI (Commission Départementale des Espaces, Sites et Itinéraires des sports de nature est une structure des conseils départementaux qui a pour responsabilité la gestion et la pérennisation des sites de sports de nature (code du sport).</a:t>
            </a:r>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11907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Explications :</a:t>
            </a:r>
          </a:p>
          <a:p>
            <a:endParaRPr lang="fr-FR" dirty="0"/>
          </a:p>
          <a:p>
            <a:r>
              <a:rPr lang="fr-FR" b="0" i="1" dirty="0">
                <a:solidFill>
                  <a:srgbClr val="545454"/>
                </a:solidFill>
                <a:effectLst/>
                <a:latin typeface="Times New Roman" panose="02020603050405020304" pitchFamily="18" charset="0"/>
              </a:rPr>
              <a:t>Un propriétaire ou un gestionnaire de site naturel, qui n'a commis aucune faute, peut voir sa responsabilité de plein droit engagée sur le fondement de la responsabilité du fait des choses, qui découle de l'article 1242 du code civil, à l'occasion d'un dommage causé par une pierre qui roule ou une branche qui tombe.</a:t>
            </a:r>
          </a:p>
          <a:p>
            <a:r>
              <a:rPr lang="fr-FR" b="0" i="0" dirty="0">
                <a:solidFill>
                  <a:srgbClr val="545454"/>
                </a:solidFill>
                <a:effectLst/>
                <a:latin typeface="Times New Roman" panose="02020603050405020304" pitchFamily="18" charset="0"/>
              </a:rPr>
              <a:t>Dans certaines conventions, la FFS a parfois pris la garde du site par délégation, et devient gardien de la chose, engageant sa responsabilité du fait des choses.</a:t>
            </a:r>
          </a:p>
          <a:p>
            <a:r>
              <a:rPr lang="fr-FR" b="0" i="0" dirty="0">
                <a:solidFill>
                  <a:srgbClr val="545454"/>
                </a:solidFill>
                <a:effectLst/>
                <a:latin typeface="Times New Roman" panose="02020603050405020304" pitchFamily="18" charset="0"/>
              </a:rPr>
              <a:t>C'est une responsabilité sans faute.</a:t>
            </a:r>
          </a:p>
          <a:p>
            <a:endParaRPr lang="fr-FR" b="0" i="0" dirty="0">
              <a:solidFill>
                <a:srgbClr val="545454"/>
              </a:solidFill>
              <a:effectLst/>
              <a:latin typeface="Times New Roman" panose="02020603050405020304" pitchFamily="18" charset="0"/>
            </a:endParaRPr>
          </a:p>
          <a:p>
            <a:r>
              <a:rPr lang="fr-FR" b="0" i="1" dirty="0">
                <a:solidFill>
                  <a:srgbClr val="545454"/>
                </a:solidFill>
                <a:effectLst/>
                <a:latin typeface="Times New Roman" panose="02020603050405020304" pitchFamily="18" charset="0"/>
              </a:rPr>
              <a:t>Jugement du 14 avril 2016 : le tribunal de grande instance (TGI) de Toulouse a condamné la fédération française de la montagne et de l'escalade (FFME), gestionnaire du site naturel en cause pour le compte d'une commune, ainsi que son assureur, à indemniser, à hauteur d'1,2 million d'euros, la victime d'un accident d'escalade survenu à la suite de l'effondrement d'un rocher, sur le fondement de la responsabilité du fait des choses. Le tribunal a considéré que la FFME était gardienne de la chose à l'origine du dommage, en l'espèce le bloc de pierre.</a:t>
            </a:r>
          </a:p>
          <a:p>
            <a:endParaRPr lang="fr-FR" b="0" i="0" dirty="0">
              <a:solidFill>
                <a:srgbClr val="545454"/>
              </a:solidFill>
              <a:effectLst/>
              <a:latin typeface="Times New Roman" panose="02020603050405020304" pitchFamily="18" charset="0"/>
            </a:endParaRPr>
          </a:p>
          <a:p>
            <a:r>
              <a:rPr lang="fr-FR" b="0" i="0" dirty="0">
                <a:solidFill>
                  <a:srgbClr val="545454"/>
                </a:solidFill>
                <a:effectLst/>
                <a:latin typeface="Times New Roman" panose="02020603050405020304" pitchFamily="18" charset="0"/>
              </a:rPr>
              <a:t>Une proposition de modification de la loi a été déposée et est actuellement en cours de débats au parlement. Elle a fait l'objet d'amendements.</a:t>
            </a:r>
          </a:p>
          <a:p>
            <a:pPr algn="just" fontAlgn="base"/>
            <a:r>
              <a:rPr lang="fr-FR" b="0" i="0" dirty="0">
                <a:solidFill>
                  <a:srgbClr val="545454"/>
                </a:solidFill>
                <a:effectLst/>
                <a:latin typeface="Times New Roman" panose="02020603050405020304" pitchFamily="18" charset="0"/>
              </a:rPr>
              <a:t>16 octobre 2020 : </a:t>
            </a:r>
            <a:r>
              <a:rPr lang="fr-FR" b="0" i="1" dirty="0">
                <a:solidFill>
                  <a:srgbClr val="393939"/>
                </a:solidFill>
                <a:effectLst/>
                <a:latin typeface="Open Sans"/>
              </a:rPr>
              <a:t>Les députés viennent d’adopter, dans le cadre de l’examen en première lecture du projet de loi d’accélération et de simplification de l’action publique, un amendement (n° 1120) visant à insérer dans le code du sport un article L. 311-1-1 ainsi rédigé : </a:t>
            </a:r>
          </a:p>
          <a:p>
            <a:pPr algn="just" fontAlgn="base"/>
            <a:r>
              <a:rPr lang="fr-FR" b="0" i="1" dirty="0">
                <a:solidFill>
                  <a:srgbClr val="393939"/>
                </a:solidFill>
                <a:effectLst/>
                <a:latin typeface="courier"/>
              </a:rPr>
              <a:t>« Le gardien de l’espace naturel dans lequel s’exerce un sport de nature n’est pas responsable des dommages causés à un pratiquant sur le fondement de l’article 1242 du code civil, lorsque ceux-ci résultent de la réalisation d’un risque normal et raisonnablement prévisible, inhérent à la pratique sportive considérée » </a:t>
            </a:r>
            <a:r>
              <a:rPr lang="fr-FR" b="0" i="1" dirty="0">
                <a:solidFill>
                  <a:srgbClr val="393939"/>
                </a:solidFill>
                <a:effectLst/>
                <a:latin typeface="Open Sans"/>
              </a:rPr>
              <a:t>(art. 37 ter du projet de loi).</a:t>
            </a:r>
          </a:p>
          <a:p>
            <a:endParaRPr lang="fr-FR" b="0" i="0" dirty="0">
              <a:solidFill>
                <a:srgbClr val="545454"/>
              </a:solidFill>
              <a:effectLst/>
              <a:latin typeface="Times New Roman" panose="02020603050405020304" pitchFamily="18" charset="0"/>
            </a:endParaRPr>
          </a:p>
          <a:p>
            <a:r>
              <a:rPr lang="fr-FR" b="0" i="1" dirty="0">
                <a:solidFill>
                  <a:srgbClr val="545454"/>
                </a:solidFill>
                <a:effectLst/>
                <a:latin typeface="Times New Roman" panose="02020603050405020304" pitchFamily="18" charset="0"/>
              </a:rPr>
              <a:t>Si ce texte vient à être définitivement adopté à l’issue du processus législatif, il permettra d’atténuer l’application du régime de la responsabilité civile du fait des choses. Les propriétaires et gestionnaires de sites naturels pourront en effet, en cas de contentieux, se soustraire à leur responsabilité de plein droit en opposant à la victime son acception des risques normaux et prévisibles inhérents à l’activité sportive en cause. Pour les auteurs de l’amendement, le dispositif vise ainsi « à responsabiliser les usagers qui auraient des pratiques dangereuses ou qui exerceraient leur sport dans des espaces naturels non aménagés, tout en conservant le droit des victimes à obtenir réparation dans certaines situations. Par ailleurs, l’appréciation de la normalité et de la prévisibilité du risque permettra de tenir compte du comportement du pratiquant mais également de l’aménagement ou non du site ou des installations et signalétiques mis en place ». Le projet de loi d’accélération et de simplification de l’action publique doit encore être débattu en commission mixte paritaire […]. Il n’est donc pas impossible […] que la rédaction du texte puisse encore évoluer.</a:t>
            </a:r>
          </a:p>
          <a:p>
            <a:endParaRPr lang="fr-FR" b="0" i="0" dirty="0">
              <a:solidFill>
                <a:srgbClr val="545454"/>
              </a:solidFill>
              <a:effectLst/>
              <a:latin typeface="Times New Roman" panose="02020603050405020304" pitchFamily="18" charset="0"/>
            </a:endParaRPr>
          </a:p>
          <a:p>
            <a:endParaRPr lang="fr-FR" b="0" i="0" dirty="0">
              <a:solidFill>
                <a:srgbClr val="545454"/>
              </a:solidFill>
              <a:effectLst/>
              <a:latin typeface="Times New Roman" panose="02020603050405020304" pitchFamily="18" charset="0"/>
            </a:endParaRPr>
          </a:p>
          <a:p>
            <a:r>
              <a:rPr lang="fr-FR" b="0" i="0" dirty="0">
                <a:solidFill>
                  <a:srgbClr val="545454"/>
                </a:solidFill>
                <a:effectLst/>
                <a:latin typeface="Times New Roman" panose="02020603050405020304" pitchFamily="18" charset="0"/>
              </a:rPr>
              <a:t>En italique, extraits de :</a:t>
            </a:r>
          </a:p>
          <a:p>
            <a:r>
              <a:rPr lang="fr-FR" dirty="0"/>
              <a:t>https://www.senat.fr/rap/l17-245/l17-245.html</a:t>
            </a:r>
          </a:p>
          <a:p>
            <a:r>
              <a:rPr lang="fr-FR" dirty="0"/>
              <a:t>https://www.tl2b.com/2020/10/juridique-lavenir-des-sports-et-loisirs.html</a:t>
            </a:r>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11118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plus d’infos : https://memento.ffspeleo.fr/article106.html</a:t>
            </a:r>
          </a:p>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185854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Bien noter que le classement d'une cavité peut augmenter au fur et à mesure qu'on avance dans cette cavité (ex : entrée en classe 1, puits en classe 3, rivière en classe 4).</a:t>
            </a:r>
          </a:p>
          <a:p>
            <a:endParaRPr lang="fr-FR" dirty="0"/>
          </a:p>
          <a:p>
            <a:r>
              <a:rPr lang="fr-FR" i="1" dirty="0"/>
              <a:t>"L'ensemble des verticales ne doit pas excéder quelques dizaines de mètres, de préférence en plusieurs tronçons"</a:t>
            </a:r>
            <a:r>
              <a:rPr lang="fr-FR" dirty="0"/>
              <a:t>. Ce flou artistique est parfaitement volontaire et réfléchi.</a:t>
            </a:r>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47963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FFS n'interdit pas l'encadrement d'actions fédérales par des brevetés non recyclés, mais rappelle aux encadrants et organisateurs qu'il leur appartiendra, en cas d'accident, de faire la preuve de la compétence de l'encadrant au regard du site de pratique et du public (</a:t>
            </a:r>
            <a:r>
              <a:rPr lang="fr-FR" dirty="0" err="1"/>
              <a:t>cf</a:t>
            </a:r>
            <a:r>
              <a:rPr lang="fr-FR" dirty="0"/>
              <a:t> page 5).</a:t>
            </a:r>
            <a:endParaRPr lang="en-US"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140003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6470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diplômes fédéraux confèrent à leur titulaires des prérogatives d’encadrement (voir les slides de back-up pour l'ensemble des prérogatives).</a:t>
            </a:r>
          </a:p>
          <a:p>
            <a:endParaRPr lang="fr-FR" dirty="0"/>
          </a:p>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89392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Noter que certains sont effaçables du casier judiciaire (6 mois après la condamnation).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DDCS = Direction Départementale de la Cohésion Sociale</a:t>
            </a:r>
          </a:p>
          <a:p>
            <a:endParaRPr lang="fr-FR" dirty="0"/>
          </a:p>
          <a:p>
            <a:r>
              <a:rPr lang="fr-FR" dirty="0"/>
              <a:t>Le processus automatisé de vérification de l'honorabilité des encadrants est en cours de construction entre le Ministère des Sports et les fédérations sportives.</a:t>
            </a:r>
          </a:p>
          <a:p>
            <a:r>
              <a:rPr lang="fr-FR" dirty="0"/>
              <a:t>Actuellement, cette vérification est souvent faite tardivement avant le début d'un stage par exemple, et peut mettre le stage en difficulté si des retours négatifs empêchent des encadrants d'encadrer le stage.</a:t>
            </a:r>
          </a:p>
          <a:p>
            <a:endParaRPr lang="fr-FR" dirty="0"/>
          </a:p>
          <a:p>
            <a:r>
              <a:rPr lang="fr-FR" dirty="0"/>
              <a:t>Dans l’attente de la vérification automatisée, il revient au président de structure de s’assurer de honorabilité de toutes les personnes concernées (extrait de casier ou formulaire d’attestation sur l’honneur d’auto déclaration d’honorabilité).</a:t>
            </a:r>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42733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être condamnable, il faut qu’un lien de cause à effet soit mis en évidence entre une faute du cadre et un dommage sur la victime…. Ceci est très important car protecteur…</a:t>
            </a:r>
          </a:p>
          <a:p>
            <a:endParaRPr lang="fr-FR" dirty="0"/>
          </a:p>
          <a:p>
            <a:r>
              <a:rPr lang="fr-FR" dirty="0"/>
              <a:t>Informer de la jurisprudence ET rassurer…</a:t>
            </a:r>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66186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être condamnable, il faut qu’un lien de cause à effet soit mis en évidence entre une faute du cadre et un dommage sur la victime…. Ceci est très important car protecteur…</a:t>
            </a:r>
          </a:p>
          <a:p>
            <a:endParaRPr lang="fr-FR" dirty="0"/>
          </a:p>
          <a:p>
            <a:r>
              <a:rPr lang="fr-FR" dirty="0"/>
              <a:t>Informer de la jurisprudence ET rassurer…</a:t>
            </a:r>
          </a:p>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5081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58244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L’encadrement de la spéléologie </a:t>
            </a:r>
          </a:p>
          <a:p>
            <a:r>
              <a:rPr lang="fr-FR" dirty="0"/>
              <a:t>ou du canyonisme pour les mineurs n’est pas une exception dans le cadre sportif fédéral : </a:t>
            </a:r>
          </a:p>
          <a:p>
            <a:endParaRPr lang="fr-FR" dirty="0"/>
          </a:p>
          <a:p>
            <a:r>
              <a:rPr lang="fr-FR" dirty="0"/>
              <a:t>Comme dans toutes les autres disciplines sportives, rien ne s’oppose ou complexifie l’accueil de mineurs dans les structures fédérales :</a:t>
            </a:r>
          </a:p>
          <a:p>
            <a:endParaRPr lang="fr-FR" dirty="0"/>
          </a:p>
          <a:p>
            <a:r>
              <a:rPr lang="fr-FR" dirty="0"/>
              <a:t>Les règles techniques et de sécurité émises par la fédération s’appliquent,</a:t>
            </a:r>
          </a:p>
          <a:p>
            <a:r>
              <a:rPr lang="fr-FR" dirty="0"/>
              <a:t>Elles doivent être adaptées aux possibilités du pratiquant,</a:t>
            </a:r>
          </a:p>
          <a:p>
            <a:r>
              <a:rPr lang="fr-FR" dirty="0"/>
              <a:t>Le dirigeant de la structure est responsable de l’organisation de l’activité (et de la délégation qu’il confère à l’organisateur de la sortie). Il est tenu à une obligation de moyen.</a:t>
            </a:r>
          </a:p>
          <a:p>
            <a:endParaRPr lang="fr-FR" dirty="0"/>
          </a:p>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160183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Quelques éléments indispensables afin de remplir l’obligation de moyen de l’organisateur :</a:t>
            </a:r>
          </a:p>
          <a:p>
            <a:pPr marL="171450" indent="-171450">
              <a:buFont typeface="Arial" panose="020B0604020202020204" pitchFamily="34" charset="0"/>
              <a:buChar char="•"/>
            </a:pPr>
            <a:r>
              <a:rPr lang="fr-FR" dirty="0"/>
              <a:t>S’assurer de la compétence des encadrants</a:t>
            </a:r>
          </a:p>
          <a:p>
            <a:pPr marL="171450" indent="-171450">
              <a:buFont typeface="Arial" panose="020B0604020202020204" pitchFamily="34" charset="0"/>
              <a:buChar char="•"/>
            </a:pPr>
            <a:r>
              <a:rPr lang="fr-FR" dirty="0"/>
              <a:t>S’assurer de la bonne information des familles</a:t>
            </a:r>
          </a:p>
          <a:p>
            <a:pPr marL="171450" indent="-171450">
              <a:buFont typeface="Arial" panose="020B0604020202020204" pitchFamily="34" charset="0"/>
              <a:buChar char="•"/>
            </a:pPr>
            <a:r>
              <a:rPr lang="fr-FR" dirty="0"/>
              <a:t>S’assurer que les parents des mineurs autorisent la pratique</a:t>
            </a:r>
          </a:p>
          <a:p>
            <a:pPr marL="171450" indent="-171450">
              <a:buFont typeface="Arial" panose="020B0604020202020204" pitchFamily="34" charset="0"/>
              <a:buChar char="•"/>
            </a:pPr>
            <a:r>
              <a:rPr lang="fr-FR" dirty="0"/>
              <a:t>S’assurer de la continuité de la prise en charge du mineur</a:t>
            </a:r>
          </a:p>
          <a:p>
            <a:pPr marL="171450" indent="-171450">
              <a:buFont typeface="Arial" panose="020B0604020202020204" pitchFamily="34" charset="0"/>
              <a:buChar char="•"/>
            </a:pPr>
            <a:r>
              <a:rPr lang="fr-FR" dirty="0"/>
              <a:t>Désigner un référent pour le mineur sur la sortie/le séjour</a:t>
            </a:r>
          </a:p>
          <a:p>
            <a:pPr marL="171450" indent="-171450">
              <a:buFont typeface="Arial" panose="020B0604020202020204" pitchFamily="34" charset="0"/>
              <a:buChar char="•"/>
            </a:pPr>
            <a:r>
              <a:rPr lang="fr-FR" dirty="0"/>
              <a:t>Adapter le comportement des adultes à la présence de mineurs (horaire, tenue, attitude…)</a:t>
            </a:r>
          </a:p>
          <a:p>
            <a:pPr marL="171450" indent="-171450">
              <a:buFont typeface="Arial" panose="020B0604020202020204" pitchFamily="34" charset="0"/>
              <a:buChar char="•"/>
            </a:pPr>
            <a:r>
              <a:rPr lang="fr-FR" dirty="0"/>
              <a:t>Adapter le rythme de la sortie/ du séjour à l'âge des participants</a:t>
            </a:r>
          </a:p>
          <a:p>
            <a:pPr marL="171450" indent="-171450">
              <a:buFont typeface="Arial" panose="020B0604020202020204" pitchFamily="34" charset="0"/>
              <a:buChar char="•"/>
            </a:pPr>
            <a:r>
              <a:rPr lang="fr-FR" dirty="0"/>
              <a:t>Vérifier l’honorabilité des encadrants</a:t>
            </a:r>
          </a:p>
          <a:p>
            <a:pPr marL="171450" indent="-171450">
              <a:buFont typeface="Arial" panose="020B0604020202020204" pitchFamily="34" charset="0"/>
              <a:buChar char="•"/>
            </a:pPr>
            <a:r>
              <a:rPr lang="fr-FR" dirty="0"/>
              <a:t>Disposer des éléments de santé du mineur : fiche sanitaire, copie carte vitale/mutuelle, autorisation d'hospitalisation (tout du moins si l'activité est prévue sur plus qu'une journée)</a:t>
            </a:r>
          </a:p>
          <a:p>
            <a:endParaRPr lang="fr-FR" dirty="0"/>
          </a:p>
        </p:txBody>
      </p:sp>
      <p:sp>
        <p:nvSpPr>
          <p:cNvPr id="4" name="Espace réservé du pied de page 3"/>
          <p:cNvSpPr>
            <a:spLocks noGrp="1"/>
          </p:cNvSpPr>
          <p:nvPr>
            <p:ph type="ftr" sz="quarter" idx="4"/>
          </p:nvPr>
        </p:nvSpPr>
        <p:spPr/>
        <p:txBody>
          <a:bodyPr/>
          <a:lstStyle/>
          <a:p>
            <a:r>
              <a:rPr lang="fr-FR"/>
              <a:t>RL-20/04/20</a:t>
            </a:r>
          </a:p>
        </p:txBody>
      </p:sp>
    </p:spTree>
    <p:extLst>
      <p:ext uri="{BB962C8B-B14F-4D97-AF65-F5344CB8AC3E}">
        <p14:creationId xmlns:p14="http://schemas.microsoft.com/office/powerpoint/2010/main" val="306266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40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23101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24487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65032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61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84072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9316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53452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93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97739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70750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06556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diagramLayout" Target="../diagrams/layout6.xml"/><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 Type="http://schemas.openxmlformats.org/officeDocument/2006/relationships/diagramData" Target="../diagrams/data6.xml"/><Relationship Id="rId16" Type="http://schemas.openxmlformats.org/officeDocument/2006/relationships/image" Target="../media/image47.svg"/><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image" Target="../media/image42.png"/><Relationship Id="rId5" Type="http://schemas.openxmlformats.org/officeDocument/2006/relationships/diagramColors" Target="../diagrams/colors6.xml"/><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diagramQuickStyle" Target="../diagrams/quickStyle6.xml"/><Relationship Id="rId9" Type="http://schemas.openxmlformats.org/officeDocument/2006/relationships/image" Target="../media/image40.png"/><Relationship Id="rId14" Type="http://schemas.openxmlformats.org/officeDocument/2006/relationships/image" Target="../media/image45.sv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25880-8370-4AF6-A7A8-50FB416DE576}"/>
              </a:ext>
            </a:extLst>
          </p:cNvPr>
          <p:cNvSpPr>
            <a:spLocks noGrp="1"/>
          </p:cNvSpPr>
          <p:nvPr>
            <p:ph type="ctrTitle"/>
          </p:nvPr>
        </p:nvSpPr>
        <p:spPr>
          <a:xfrm>
            <a:off x="706581" y="929390"/>
            <a:ext cx="10432473" cy="2256087"/>
          </a:xfrm>
        </p:spPr>
        <p:txBody>
          <a:bodyPr>
            <a:normAutofit/>
          </a:bodyPr>
          <a:lstStyle/>
          <a:p>
            <a:r>
              <a:rPr lang="fr-FR" sz="5400" dirty="0">
                <a:latin typeface="Segoe UI Semibold" panose="020B0702040204020203" pitchFamily="34" charset="0"/>
                <a:cs typeface="Segoe UI Semibold" panose="020B0702040204020203" pitchFamily="34" charset="0"/>
              </a:rPr>
              <a:t>Réglementation</a:t>
            </a:r>
            <a:br>
              <a:rPr lang="fr-FR" sz="5400" dirty="0">
                <a:latin typeface="Segoe UI Semibold" panose="020B0702040204020203" pitchFamily="34" charset="0"/>
                <a:cs typeface="Segoe UI Semibold" panose="020B0702040204020203" pitchFamily="34" charset="0"/>
              </a:rPr>
            </a:br>
            <a:r>
              <a:rPr lang="fr-FR" sz="5400" dirty="0">
                <a:latin typeface="Segoe UI Semibold" panose="020B0702040204020203" pitchFamily="34" charset="0"/>
                <a:cs typeface="Segoe UI Semibold" panose="020B0702040204020203" pitchFamily="34" charset="0"/>
              </a:rPr>
              <a:t>et</a:t>
            </a:r>
            <a:br>
              <a:rPr lang="fr-FR" sz="5400" dirty="0">
                <a:latin typeface="Segoe UI Semibold" panose="020B0702040204020203" pitchFamily="34" charset="0"/>
                <a:cs typeface="Segoe UI Semibold" panose="020B0702040204020203" pitchFamily="34" charset="0"/>
              </a:rPr>
            </a:br>
            <a:r>
              <a:rPr lang="fr-FR" sz="5400" dirty="0">
                <a:latin typeface="Segoe UI Semibold" panose="020B0702040204020203" pitchFamily="34" charset="0"/>
                <a:cs typeface="Segoe UI Semibold" panose="020B0702040204020203" pitchFamily="34" charset="0"/>
              </a:rPr>
              <a:t>recommandations</a:t>
            </a:r>
          </a:p>
        </p:txBody>
      </p:sp>
      <p:sp>
        <p:nvSpPr>
          <p:cNvPr id="5" name="Espace réservé du pied de page 4">
            <a:extLst>
              <a:ext uri="{FF2B5EF4-FFF2-40B4-BE49-F238E27FC236}">
                <a16:creationId xmlns:a16="http://schemas.microsoft.com/office/drawing/2014/main" id="{56AFDAAB-9CD3-4F1F-ADD7-0DD34E80A20B}"/>
              </a:ext>
            </a:extLst>
          </p:cNvPr>
          <p:cNvSpPr>
            <a:spLocks noGrp="1"/>
          </p:cNvSpPr>
          <p:nvPr>
            <p:ph type="ftr" sz="quarter" idx="4294967295"/>
          </p:nvPr>
        </p:nvSpPr>
        <p:spPr>
          <a:xfrm>
            <a:off x="11212621" y="6568717"/>
            <a:ext cx="1045640" cy="249527"/>
          </a:xfrm>
          <a:prstGeom prst="rect">
            <a:avLst/>
          </a:prstGeom>
        </p:spPr>
        <p:txBody>
          <a:bodyPr/>
          <a:lstStyle/>
          <a:p>
            <a:r>
              <a:rPr lang="fr-FR" dirty="0"/>
              <a:t>10/12/20</a:t>
            </a:r>
          </a:p>
        </p:txBody>
      </p:sp>
      <p:pic>
        <p:nvPicPr>
          <p:cNvPr id="4" name="Image 3">
            <a:extLst>
              <a:ext uri="{FF2B5EF4-FFF2-40B4-BE49-F238E27FC236}">
                <a16:creationId xmlns:a16="http://schemas.microsoft.com/office/drawing/2014/main" id="{896631C7-9D32-42AC-A414-C28564141B56}"/>
              </a:ext>
            </a:extLst>
          </p:cNvPr>
          <p:cNvPicPr>
            <a:picLocks noChangeAspect="1"/>
          </p:cNvPicPr>
          <p:nvPr/>
        </p:nvPicPr>
        <p:blipFill rotWithShape="1">
          <a:blip r:embed="rId2">
            <a:extLst>
              <a:ext uri="{28A0092B-C50C-407E-A947-70E740481C1C}">
                <a14:useLocalDpi xmlns:a14="http://schemas.microsoft.com/office/drawing/2010/main" val="0"/>
              </a:ext>
            </a:extLst>
          </a:blip>
          <a:srcRect l="8445" t="4363" r="6419" b="4696"/>
          <a:stretch/>
        </p:blipFill>
        <p:spPr>
          <a:xfrm>
            <a:off x="6824869" y="4161184"/>
            <a:ext cx="1506162" cy="1548000"/>
          </a:xfrm>
          <a:prstGeom prst="rect">
            <a:avLst/>
          </a:prstGeom>
        </p:spPr>
      </p:pic>
      <p:pic>
        <p:nvPicPr>
          <p:cNvPr id="9" name="Image 8">
            <a:extLst>
              <a:ext uri="{FF2B5EF4-FFF2-40B4-BE49-F238E27FC236}">
                <a16:creationId xmlns:a16="http://schemas.microsoft.com/office/drawing/2014/main" id="{E24BB0B3-2521-4734-929F-D1FC5C1B4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509" y="4167470"/>
            <a:ext cx="1657975" cy="1438537"/>
          </a:xfrm>
          <a:prstGeom prst="rect">
            <a:avLst/>
          </a:prstGeom>
        </p:spPr>
      </p:pic>
    </p:spTree>
    <p:extLst>
      <p:ext uri="{BB962C8B-B14F-4D97-AF65-F5344CB8AC3E}">
        <p14:creationId xmlns:p14="http://schemas.microsoft.com/office/powerpoint/2010/main" val="394094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B6D9C-E14A-4558-83D3-BE93AF82C47E}"/>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Responsabilité des cadres : jurisprudence (2)</a:t>
            </a:r>
          </a:p>
        </p:txBody>
      </p:sp>
      <p:sp>
        <p:nvSpPr>
          <p:cNvPr id="3" name="ZoneTexte 2">
            <a:extLst>
              <a:ext uri="{FF2B5EF4-FFF2-40B4-BE49-F238E27FC236}">
                <a16:creationId xmlns:a16="http://schemas.microsoft.com/office/drawing/2014/main" id="{B49B074D-4B1E-4066-9ADE-52CCE623B658}"/>
              </a:ext>
            </a:extLst>
          </p:cNvPr>
          <p:cNvSpPr txBox="1"/>
          <p:nvPr/>
        </p:nvSpPr>
        <p:spPr>
          <a:xfrm>
            <a:off x="432485" y="1146203"/>
            <a:ext cx="11285382" cy="5324535"/>
          </a:xfrm>
          <a:prstGeom prst="rect">
            <a:avLst/>
          </a:prstGeom>
          <a:noFill/>
        </p:spPr>
        <p:txBody>
          <a:bodyPr wrap="square" rtlCol="0">
            <a:spAutoFit/>
          </a:bodyPr>
          <a:lstStyle/>
          <a:p>
            <a:pPr algn="just"/>
            <a:r>
              <a:rPr lang="fr-FR" sz="2000" b="1" dirty="0">
                <a:solidFill>
                  <a:srgbClr val="C1440C"/>
                </a:solidFill>
                <a:latin typeface="UnitOT"/>
              </a:rPr>
              <a:t>Aiguille </a:t>
            </a:r>
            <a:r>
              <a:rPr lang="fr-FR" sz="2000" b="1" dirty="0" err="1">
                <a:solidFill>
                  <a:srgbClr val="C1440C"/>
                </a:solidFill>
                <a:latin typeface="UnitOT"/>
              </a:rPr>
              <a:t>Doran</a:t>
            </a:r>
            <a:endParaRPr lang="fr-FR" sz="2000" dirty="0">
              <a:solidFill>
                <a:srgbClr val="C1440C"/>
              </a:solidFill>
              <a:latin typeface="UnitOT"/>
            </a:endParaRPr>
          </a:p>
          <a:p>
            <a:pPr algn="just"/>
            <a:endParaRPr lang="fr-FR" sz="2000" dirty="0">
              <a:solidFill>
                <a:srgbClr val="212121"/>
              </a:solidFill>
              <a:latin typeface="UnitOT"/>
            </a:endParaRPr>
          </a:p>
          <a:p>
            <a:pPr algn="just"/>
            <a:r>
              <a:rPr lang="fr-FR" sz="2000" dirty="0">
                <a:solidFill>
                  <a:srgbClr val="212121"/>
                </a:solidFill>
                <a:latin typeface="UnitOT"/>
              </a:rPr>
              <a:t>Le 16/07/97, lors de l'ascension de l'aiguille </a:t>
            </a:r>
            <a:r>
              <a:rPr lang="fr-FR" sz="2000" dirty="0" err="1">
                <a:solidFill>
                  <a:srgbClr val="212121"/>
                </a:solidFill>
                <a:latin typeface="UnitOT"/>
              </a:rPr>
              <a:t>Doran</a:t>
            </a:r>
            <a:r>
              <a:rPr lang="fr-FR" sz="2000" dirty="0">
                <a:solidFill>
                  <a:srgbClr val="212121"/>
                </a:solidFill>
                <a:latin typeface="UnitOT"/>
              </a:rPr>
              <a:t> (3099 m) par des cordées du groupe alpin de haute montagne d'Audincourt, sous la responsabilité de deux professeurs d'EPS et d’un accompagnateur, deux adolescents </a:t>
            </a:r>
            <a:r>
              <a:rPr lang="fr-FR" sz="2000" dirty="0">
                <a:solidFill>
                  <a:schemeClr val="accent1"/>
                </a:solidFill>
                <a:latin typeface="UnitOT"/>
              </a:rPr>
              <a:t>dévissent d'une plate-forme </a:t>
            </a:r>
            <a:r>
              <a:rPr lang="fr-FR" sz="2000" dirty="0">
                <a:solidFill>
                  <a:srgbClr val="212121"/>
                </a:solidFill>
                <a:latin typeface="UnitOT"/>
              </a:rPr>
              <a:t>et se tuent.</a:t>
            </a:r>
          </a:p>
          <a:p>
            <a:pPr algn="just"/>
            <a:endParaRPr lang="fr-FR" sz="2000" dirty="0">
              <a:solidFill>
                <a:srgbClr val="212121"/>
              </a:solidFill>
              <a:latin typeface="UnitOT"/>
            </a:endParaRPr>
          </a:p>
          <a:p>
            <a:pPr algn="just"/>
            <a:r>
              <a:rPr lang="fr-FR" sz="2000" dirty="0">
                <a:solidFill>
                  <a:srgbClr val="212121"/>
                </a:solidFill>
                <a:latin typeface="UnitOT"/>
              </a:rPr>
              <a:t>Par jugement définitif, les juges ont retenu la responsabilité pénale des trois responsables de l'association, après avoir établi que l'obligation de sécurité impliquait :</a:t>
            </a:r>
          </a:p>
          <a:p>
            <a:pPr marL="539750" indent="-166688" algn="just">
              <a:buFont typeface="Arial" panose="020B0604020202020204" pitchFamily="34" charset="0"/>
              <a:buChar char="•"/>
            </a:pPr>
            <a:r>
              <a:rPr lang="fr-FR" sz="2000" dirty="0">
                <a:solidFill>
                  <a:srgbClr val="212121"/>
                </a:solidFill>
                <a:latin typeface="UnitOT"/>
              </a:rPr>
              <a:t>la vérification préalable des compétences des participants</a:t>
            </a:r>
          </a:p>
          <a:p>
            <a:pPr marL="539750" indent="-166688" algn="just">
              <a:buFont typeface="Arial" panose="020B0604020202020204" pitchFamily="34" charset="0"/>
              <a:buChar char="•"/>
            </a:pPr>
            <a:r>
              <a:rPr lang="fr-FR" sz="2000" dirty="0">
                <a:solidFill>
                  <a:srgbClr val="212121"/>
                </a:solidFill>
                <a:latin typeface="UnitOT"/>
              </a:rPr>
              <a:t>la mise à disposition de moyens pour prévenir les secours</a:t>
            </a:r>
          </a:p>
          <a:p>
            <a:pPr marL="539750" indent="-166688" algn="just">
              <a:buFont typeface="Arial" panose="020B0604020202020204" pitchFamily="34" charset="0"/>
              <a:buChar char="•"/>
            </a:pPr>
            <a:r>
              <a:rPr lang="fr-FR" sz="2000" dirty="0">
                <a:solidFill>
                  <a:srgbClr val="212121"/>
                </a:solidFill>
                <a:latin typeface="UnitOT"/>
              </a:rPr>
              <a:t>un encadrement compétent et expérimenté</a:t>
            </a:r>
          </a:p>
          <a:p>
            <a:pPr marL="539750" indent="-166688" algn="just">
              <a:buFont typeface="Arial" panose="020B0604020202020204" pitchFamily="34" charset="0"/>
              <a:buChar char="•"/>
            </a:pPr>
            <a:r>
              <a:rPr lang="fr-FR" sz="2000" dirty="0">
                <a:solidFill>
                  <a:srgbClr val="212121"/>
                </a:solidFill>
                <a:latin typeface="UnitOT"/>
              </a:rPr>
              <a:t>une obligation permanente de surveillance</a:t>
            </a:r>
          </a:p>
          <a:p>
            <a:pPr marL="539750" indent="-166688" algn="just">
              <a:buFont typeface="Arial" panose="020B0604020202020204" pitchFamily="34" charset="0"/>
              <a:buChar char="•"/>
            </a:pPr>
            <a:r>
              <a:rPr lang="fr-FR" sz="2000" dirty="0">
                <a:solidFill>
                  <a:srgbClr val="212121"/>
                </a:solidFill>
                <a:latin typeface="UnitOT"/>
              </a:rPr>
              <a:t>un nombre suffisant d'encadrants</a:t>
            </a:r>
          </a:p>
          <a:p>
            <a:pPr algn="just"/>
            <a:endParaRPr lang="fr-FR" sz="2000" dirty="0">
              <a:solidFill>
                <a:srgbClr val="212121"/>
              </a:solidFill>
              <a:latin typeface="UnitOT"/>
            </a:endParaRPr>
          </a:p>
          <a:p>
            <a:pPr algn="just"/>
            <a:r>
              <a:rPr lang="fr-FR" sz="2000" dirty="0">
                <a:solidFill>
                  <a:srgbClr val="212121"/>
                </a:solidFill>
                <a:latin typeface="UnitOT"/>
              </a:rPr>
              <a:t>Les juges ont reproché :</a:t>
            </a:r>
          </a:p>
          <a:p>
            <a:pPr algn="just"/>
            <a:r>
              <a:rPr lang="fr-FR" sz="2000" dirty="0">
                <a:solidFill>
                  <a:srgbClr val="212121"/>
                </a:solidFill>
                <a:latin typeface="UnitOT"/>
              </a:rPr>
              <a:t>Jeunes sans expérience, </a:t>
            </a:r>
            <a:r>
              <a:rPr lang="fr-FR" sz="2000" dirty="0">
                <a:solidFill>
                  <a:schemeClr val="accent1"/>
                </a:solidFill>
                <a:latin typeface="UnitOT"/>
              </a:rPr>
              <a:t>conditions insuffisantes d'encadrement et manque de qualification</a:t>
            </a:r>
            <a:r>
              <a:rPr lang="fr-FR" sz="2000" dirty="0">
                <a:solidFill>
                  <a:srgbClr val="212121"/>
                </a:solidFill>
                <a:latin typeface="UnitOT"/>
              </a:rPr>
              <a:t>, course inadaptée, défaut de surveillance, négligence, erreur technique, matériel insuffisant…</a:t>
            </a:r>
          </a:p>
        </p:txBody>
      </p:sp>
    </p:spTree>
    <p:extLst>
      <p:ext uri="{BB962C8B-B14F-4D97-AF65-F5344CB8AC3E}">
        <p14:creationId xmlns:p14="http://schemas.microsoft.com/office/powerpoint/2010/main" val="171154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FD1511E-1AD4-4797-904A-1B8E62ABBB83}"/>
              </a:ext>
            </a:extLst>
          </p:cNvPr>
          <p:cNvSpPr>
            <a:spLocks noGrp="1"/>
          </p:cNvSpPr>
          <p:nvPr>
            <p:ph type="title"/>
          </p:nvPr>
        </p:nvSpPr>
        <p:spPr/>
        <p:txBody>
          <a:bodyPr/>
          <a:lstStyle/>
          <a:p>
            <a:r>
              <a:rPr lang="fr-FR" dirty="0"/>
              <a:t>L’accueil des mineurs</a:t>
            </a:r>
          </a:p>
        </p:txBody>
      </p:sp>
    </p:spTree>
    <p:extLst>
      <p:ext uri="{BB962C8B-B14F-4D97-AF65-F5344CB8AC3E}">
        <p14:creationId xmlns:p14="http://schemas.microsoft.com/office/powerpoint/2010/main" val="46187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362462"/>
            <a:ext cx="11376000" cy="712573"/>
          </a:xfrm>
        </p:spPr>
        <p:txBody>
          <a:bodyPr>
            <a:normAutofit/>
          </a:bodyPr>
          <a:lstStyle/>
          <a:p>
            <a:r>
              <a:rPr lang="fr-FR" dirty="0"/>
              <a:t>L'accueil des mineurs</a:t>
            </a:r>
          </a:p>
        </p:txBody>
      </p:sp>
      <p:sp>
        <p:nvSpPr>
          <p:cNvPr id="3" name="ZoneTexte 2">
            <a:extLst>
              <a:ext uri="{FF2B5EF4-FFF2-40B4-BE49-F238E27FC236}">
                <a16:creationId xmlns:a16="http://schemas.microsoft.com/office/drawing/2014/main" id="{EA790507-35DC-4B62-93F3-3DACC26F0196}"/>
              </a:ext>
            </a:extLst>
          </p:cNvPr>
          <p:cNvSpPr txBox="1"/>
          <p:nvPr/>
        </p:nvSpPr>
        <p:spPr>
          <a:xfrm>
            <a:off x="1572143" y="1317812"/>
            <a:ext cx="4625458" cy="954107"/>
          </a:xfrm>
          <a:prstGeom prst="rect">
            <a:avLst/>
          </a:prstGeom>
          <a:noFill/>
        </p:spPr>
        <p:txBody>
          <a:bodyPr wrap="square" rtlCol="0">
            <a:spAutoFit/>
          </a:bodyPr>
          <a:lstStyle/>
          <a:p>
            <a:pPr algn="ctr"/>
            <a:r>
              <a:rPr lang="fr-FR" sz="2800" b="1" dirty="0"/>
              <a:t>3 contextes de pratiques</a:t>
            </a:r>
          </a:p>
          <a:p>
            <a:pPr algn="ctr"/>
            <a:r>
              <a:rPr lang="fr-FR" sz="2800" b="1" dirty="0"/>
              <a:t>3 cadres réglementaires</a:t>
            </a:r>
          </a:p>
        </p:txBody>
      </p:sp>
      <p:sp>
        <p:nvSpPr>
          <p:cNvPr id="4" name="ZoneTexte 3">
            <a:extLst>
              <a:ext uri="{FF2B5EF4-FFF2-40B4-BE49-F238E27FC236}">
                <a16:creationId xmlns:a16="http://schemas.microsoft.com/office/drawing/2014/main" id="{5116F763-52C7-4FA4-BA96-B63E7467A490}"/>
              </a:ext>
            </a:extLst>
          </p:cNvPr>
          <p:cNvSpPr txBox="1"/>
          <p:nvPr/>
        </p:nvSpPr>
        <p:spPr>
          <a:xfrm>
            <a:off x="361770" y="3248891"/>
            <a:ext cx="2003612" cy="2123658"/>
          </a:xfrm>
          <a:prstGeom prst="rect">
            <a:avLst/>
          </a:prstGeom>
          <a:noFill/>
        </p:spPr>
        <p:txBody>
          <a:bodyPr wrap="square" rtlCol="0">
            <a:spAutoFit/>
          </a:bodyPr>
          <a:lstStyle/>
          <a:p>
            <a:pPr algn="ctr"/>
            <a:r>
              <a:rPr lang="fr-FR" sz="2200" dirty="0"/>
              <a:t>Contexte activités sportives fédérales</a:t>
            </a:r>
          </a:p>
          <a:p>
            <a:pPr algn="ctr"/>
            <a:r>
              <a:rPr lang="fr-FR" sz="2200" dirty="0"/>
              <a:t>-</a:t>
            </a:r>
          </a:p>
          <a:p>
            <a:pPr algn="ctr"/>
            <a:r>
              <a:rPr lang="fr-FR" sz="2200" dirty="0">
                <a:solidFill>
                  <a:srgbClr val="0070C0"/>
                </a:solidFill>
              </a:rPr>
              <a:t>Code du sport</a:t>
            </a:r>
          </a:p>
        </p:txBody>
      </p:sp>
      <p:sp>
        <p:nvSpPr>
          <p:cNvPr id="5" name="ZoneTexte 4">
            <a:extLst>
              <a:ext uri="{FF2B5EF4-FFF2-40B4-BE49-F238E27FC236}">
                <a16:creationId xmlns:a16="http://schemas.microsoft.com/office/drawing/2014/main" id="{9C3D293B-FC4D-4B1B-87A3-2C5A01A1C041}"/>
              </a:ext>
            </a:extLst>
          </p:cNvPr>
          <p:cNvSpPr txBox="1"/>
          <p:nvPr/>
        </p:nvSpPr>
        <p:spPr>
          <a:xfrm>
            <a:off x="4322133" y="4047156"/>
            <a:ext cx="2003612" cy="2462213"/>
          </a:xfrm>
          <a:prstGeom prst="rect">
            <a:avLst/>
          </a:prstGeom>
          <a:noFill/>
        </p:spPr>
        <p:txBody>
          <a:bodyPr wrap="square" rtlCol="0">
            <a:spAutoFit/>
          </a:bodyPr>
          <a:lstStyle/>
          <a:p>
            <a:pPr algn="ctr"/>
            <a:r>
              <a:rPr lang="fr-FR" sz="2200" dirty="0"/>
              <a:t>Contexte accueil collectif de mineurs</a:t>
            </a:r>
          </a:p>
          <a:p>
            <a:pPr algn="ctr"/>
            <a:r>
              <a:rPr lang="fr-FR" sz="2200" dirty="0"/>
              <a:t>-</a:t>
            </a:r>
          </a:p>
          <a:p>
            <a:pPr algn="ctr"/>
            <a:r>
              <a:rPr lang="fr-FR" sz="2200" dirty="0">
                <a:solidFill>
                  <a:srgbClr val="7030A0"/>
                </a:solidFill>
              </a:rPr>
              <a:t>Code de l'action sociale et des familles</a:t>
            </a:r>
          </a:p>
        </p:txBody>
      </p:sp>
      <p:sp>
        <p:nvSpPr>
          <p:cNvPr id="7" name="ZoneTexte 6">
            <a:extLst>
              <a:ext uri="{FF2B5EF4-FFF2-40B4-BE49-F238E27FC236}">
                <a16:creationId xmlns:a16="http://schemas.microsoft.com/office/drawing/2014/main" id="{ACD25BAA-3DE7-44E2-A131-97A802540F9E}"/>
              </a:ext>
            </a:extLst>
          </p:cNvPr>
          <p:cNvSpPr txBox="1"/>
          <p:nvPr/>
        </p:nvSpPr>
        <p:spPr>
          <a:xfrm>
            <a:off x="7092015" y="3566730"/>
            <a:ext cx="2003612" cy="1785104"/>
          </a:xfrm>
          <a:prstGeom prst="rect">
            <a:avLst/>
          </a:prstGeom>
          <a:noFill/>
        </p:spPr>
        <p:txBody>
          <a:bodyPr wrap="square" rtlCol="0">
            <a:spAutoFit/>
          </a:bodyPr>
          <a:lstStyle/>
          <a:p>
            <a:pPr algn="ctr"/>
            <a:r>
              <a:rPr lang="fr-FR" sz="2200" dirty="0"/>
              <a:t>Contexte scolaire</a:t>
            </a:r>
          </a:p>
          <a:p>
            <a:pPr algn="ctr"/>
            <a:r>
              <a:rPr lang="fr-FR" sz="2200" dirty="0"/>
              <a:t>-</a:t>
            </a:r>
          </a:p>
          <a:p>
            <a:pPr algn="ctr"/>
            <a:r>
              <a:rPr lang="fr-FR" sz="2200" dirty="0">
                <a:solidFill>
                  <a:srgbClr val="C00000"/>
                </a:solidFill>
              </a:rPr>
              <a:t>Code de l'éducation</a:t>
            </a:r>
          </a:p>
        </p:txBody>
      </p:sp>
      <p:sp>
        <p:nvSpPr>
          <p:cNvPr id="13" name="Forme libre : forme 12">
            <a:extLst>
              <a:ext uri="{FF2B5EF4-FFF2-40B4-BE49-F238E27FC236}">
                <a16:creationId xmlns:a16="http://schemas.microsoft.com/office/drawing/2014/main" id="{C47058C4-91D0-4459-AF18-D4CF6A0CC38B}"/>
              </a:ext>
            </a:extLst>
          </p:cNvPr>
          <p:cNvSpPr/>
          <p:nvPr/>
        </p:nvSpPr>
        <p:spPr>
          <a:xfrm>
            <a:off x="5534148" y="2318127"/>
            <a:ext cx="1801091" cy="1343891"/>
          </a:xfrm>
          <a:custGeom>
            <a:avLst/>
            <a:gdLst>
              <a:gd name="connsiteX0" fmla="*/ 0 w 1801091"/>
              <a:gd name="connsiteY0" fmla="*/ 0 h 1343891"/>
              <a:gd name="connsiteX1" fmla="*/ 734291 w 1801091"/>
              <a:gd name="connsiteY1" fmla="*/ 110836 h 1343891"/>
              <a:gd name="connsiteX2" fmla="*/ 1219200 w 1801091"/>
              <a:gd name="connsiteY2" fmla="*/ 387927 h 1343891"/>
              <a:gd name="connsiteX3" fmla="*/ 1593273 w 1801091"/>
              <a:gd name="connsiteY3" fmla="*/ 803564 h 1343891"/>
              <a:gd name="connsiteX4" fmla="*/ 1801091 w 1801091"/>
              <a:gd name="connsiteY4" fmla="*/ 1343891 h 1343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091" h="1343891">
                <a:moveTo>
                  <a:pt x="0" y="0"/>
                </a:moveTo>
                <a:cubicBezTo>
                  <a:pt x="265545" y="23091"/>
                  <a:pt x="531091" y="46182"/>
                  <a:pt x="734291" y="110836"/>
                </a:cubicBezTo>
                <a:cubicBezTo>
                  <a:pt x="937491" y="175490"/>
                  <a:pt x="1076036" y="272472"/>
                  <a:pt x="1219200" y="387927"/>
                </a:cubicBezTo>
                <a:cubicBezTo>
                  <a:pt x="1362364" y="503382"/>
                  <a:pt x="1496291" y="644237"/>
                  <a:pt x="1593273" y="803564"/>
                </a:cubicBezTo>
                <a:cubicBezTo>
                  <a:pt x="1690255" y="962891"/>
                  <a:pt x="1745673" y="1153391"/>
                  <a:pt x="1801091" y="1343891"/>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22C7F2C2-D22A-4474-906B-A7362DEF57C0}"/>
              </a:ext>
            </a:extLst>
          </p:cNvPr>
          <p:cNvSpPr/>
          <p:nvPr/>
        </p:nvSpPr>
        <p:spPr>
          <a:xfrm>
            <a:off x="1411111" y="2246489"/>
            <a:ext cx="1320800" cy="993422"/>
          </a:xfrm>
          <a:custGeom>
            <a:avLst/>
            <a:gdLst>
              <a:gd name="connsiteX0" fmla="*/ 1320800 w 1320800"/>
              <a:gd name="connsiteY0" fmla="*/ 0 h 993422"/>
              <a:gd name="connsiteX1" fmla="*/ 835378 w 1320800"/>
              <a:gd name="connsiteY1" fmla="*/ 112889 h 993422"/>
              <a:gd name="connsiteX2" fmla="*/ 462845 w 1320800"/>
              <a:gd name="connsiteY2" fmla="*/ 293511 h 993422"/>
              <a:gd name="connsiteX3" fmla="*/ 259645 w 1320800"/>
              <a:gd name="connsiteY3" fmla="*/ 474133 h 993422"/>
              <a:gd name="connsiteX4" fmla="*/ 90311 w 1320800"/>
              <a:gd name="connsiteY4" fmla="*/ 733778 h 993422"/>
              <a:gd name="connsiteX5" fmla="*/ 0 w 1320800"/>
              <a:gd name="connsiteY5" fmla="*/ 993422 h 99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800" h="993422">
                <a:moveTo>
                  <a:pt x="1320800" y="0"/>
                </a:moveTo>
                <a:cubicBezTo>
                  <a:pt x="1149585" y="31985"/>
                  <a:pt x="978370" y="63971"/>
                  <a:pt x="835378" y="112889"/>
                </a:cubicBezTo>
                <a:cubicBezTo>
                  <a:pt x="692386" y="161807"/>
                  <a:pt x="558800" y="233304"/>
                  <a:pt x="462845" y="293511"/>
                </a:cubicBezTo>
                <a:cubicBezTo>
                  <a:pt x="366889" y="353718"/>
                  <a:pt x="321734" y="400755"/>
                  <a:pt x="259645" y="474133"/>
                </a:cubicBezTo>
                <a:cubicBezTo>
                  <a:pt x="197556" y="547511"/>
                  <a:pt x="133585" y="647230"/>
                  <a:pt x="90311" y="733778"/>
                </a:cubicBezTo>
                <a:cubicBezTo>
                  <a:pt x="47037" y="820326"/>
                  <a:pt x="23518" y="906874"/>
                  <a:pt x="0" y="993422"/>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397D9B62-E638-42F6-B085-AFD8C65C7081}"/>
              </a:ext>
            </a:extLst>
          </p:cNvPr>
          <p:cNvSpPr/>
          <p:nvPr/>
        </p:nvSpPr>
        <p:spPr>
          <a:xfrm>
            <a:off x="3588086" y="2302933"/>
            <a:ext cx="701692" cy="1952978"/>
          </a:xfrm>
          <a:custGeom>
            <a:avLst/>
            <a:gdLst>
              <a:gd name="connsiteX0" fmla="*/ 182403 w 701692"/>
              <a:gd name="connsiteY0" fmla="*/ 0 h 1952978"/>
              <a:gd name="connsiteX1" fmla="*/ 46936 w 701692"/>
              <a:gd name="connsiteY1" fmla="*/ 248356 h 1952978"/>
              <a:gd name="connsiteX2" fmla="*/ 1781 w 701692"/>
              <a:gd name="connsiteY2" fmla="*/ 598311 h 1952978"/>
              <a:gd name="connsiteX3" fmla="*/ 24358 w 701692"/>
              <a:gd name="connsiteY3" fmla="*/ 1083734 h 1952978"/>
              <a:gd name="connsiteX4" fmla="*/ 159825 w 701692"/>
              <a:gd name="connsiteY4" fmla="*/ 1456267 h 1952978"/>
              <a:gd name="connsiteX5" fmla="*/ 442047 w 701692"/>
              <a:gd name="connsiteY5" fmla="*/ 1851378 h 1952978"/>
              <a:gd name="connsiteX6" fmla="*/ 701692 w 701692"/>
              <a:gd name="connsiteY6" fmla="*/ 1952978 h 195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692" h="1952978">
                <a:moveTo>
                  <a:pt x="182403" y="0"/>
                </a:moveTo>
                <a:cubicBezTo>
                  <a:pt x="129721" y="74319"/>
                  <a:pt x="77040" y="148638"/>
                  <a:pt x="46936" y="248356"/>
                </a:cubicBezTo>
                <a:cubicBezTo>
                  <a:pt x="16832" y="348074"/>
                  <a:pt x="5544" y="459081"/>
                  <a:pt x="1781" y="598311"/>
                </a:cubicBezTo>
                <a:cubicBezTo>
                  <a:pt x="-1982" y="737541"/>
                  <a:pt x="-1983" y="940741"/>
                  <a:pt x="24358" y="1083734"/>
                </a:cubicBezTo>
                <a:cubicBezTo>
                  <a:pt x="50699" y="1226727"/>
                  <a:pt x="90210" y="1328326"/>
                  <a:pt x="159825" y="1456267"/>
                </a:cubicBezTo>
                <a:cubicBezTo>
                  <a:pt x="229440" y="1584208"/>
                  <a:pt x="351736" y="1768593"/>
                  <a:pt x="442047" y="1851378"/>
                </a:cubicBezTo>
                <a:cubicBezTo>
                  <a:pt x="532358" y="1934163"/>
                  <a:pt x="617025" y="1943570"/>
                  <a:pt x="701692" y="1952978"/>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8AC35C6-7D9E-4B76-B86E-D284FC7CB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614" y="296338"/>
            <a:ext cx="4560000" cy="3420000"/>
          </a:xfrm>
          <a:prstGeom prst="ellipse">
            <a:avLst/>
          </a:prstGeom>
          <a:ln>
            <a:noFill/>
          </a:ln>
          <a:effectLst>
            <a:softEdge rad="112500"/>
          </a:effectLst>
        </p:spPr>
      </p:pic>
    </p:spTree>
    <p:extLst>
      <p:ext uri="{BB962C8B-B14F-4D97-AF65-F5344CB8AC3E}">
        <p14:creationId xmlns:p14="http://schemas.microsoft.com/office/powerpoint/2010/main" val="107900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384837"/>
            <a:ext cx="4208094" cy="2031325"/>
          </a:xfrm>
        </p:spPr>
        <p:txBody>
          <a:bodyPr>
            <a:spAutoFit/>
          </a:bodyPr>
          <a:lstStyle/>
          <a:p>
            <a:r>
              <a:rPr lang="fr-FR" sz="2800" dirty="0">
                <a:solidFill>
                  <a:srgbClr val="0070C0"/>
                </a:solidFill>
              </a:rPr>
              <a:t>L'accueil des mineurs en contexte fédéral :</a:t>
            </a:r>
            <a:br>
              <a:rPr lang="fr-FR" sz="2800" dirty="0">
                <a:solidFill>
                  <a:srgbClr val="0070C0"/>
                </a:solidFill>
              </a:rPr>
            </a:br>
            <a:r>
              <a:rPr lang="fr-FR" sz="2800" dirty="0">
                <a:solidFill>
                  <a:srgbClr val="0070C0"/>
                </a:solidFill>
              </a:rPr>
              <a:t>Club,</a:t>
            </a:r>
            <a:br>
              <a:rPr lang="fr-FR" sz="2800" dirty="0">
                <a:solidFill>
                  <a:srgbClr val="0070C0"/>
                </a:solidFill>
              </a:rPr>
            </a:br>
            <a:r>
              <a:rPr lang="fr-FR" sz="2800" dirty="0">
                <a:solidFill>
                  <a:srgbClr val="0070C0"/>
                </a:solidFill>
              </a:rPr>
              <a:t>stage,</a:t>
            </a:r>
            <a:br>
              <a:rPr lang="fr-FR" sz="2800" dirty="0">
                <a:solidFill>
                  <a:srgbClr val="0070C0"/>
                </a:solidFill>
              </a:rPr>
            </a:br>
            <a:r>
              <a:rPr lang="fr-FR" sz="2800" dirty="0">
                <a:solidFill>
                  <a:srgbClr val="0070C0"/>
                </a:solidFill>
              </a:rPr>
              <a:t>EDSC</a:t>
            </a:r>
          </a:p>
        </p:txBody>
      </p:sp>
      <p:sp>
        <p:nvSpPr>
          <p:cNvPr id="4" name="Espace réservé du contenu 2">
            <a:extLst>
              <a:ext uri="{FF2B5EF4-FFF2-40B4-BE49-F238E27FC236}">
                <a16:creationId xmlns:a16="http://schemas.microsoft.com/office/drawing/2014/main" id="{D6BDD85D-64BB-4D23-8664-7221C78058E5}"/>
              </a:ext>
            </a:extLst>
          </p:cNvPr>
          <p:cNvSpPr>
            <a:spLocks noGrp="1"/>
          </p:cNvSpPr>
          <p:nvPr>
            <p:ph idx="1"/>
          </p:nvPr>
        </p:nvSpPr>
        <p:spPr>
          <a:xfrm>
            <a:off x="3104443" y="1358866"/>
            <a:ext cx="8751929" cy="4847969"/>
          </a:xfrm>
        </p:spPr>
        <p:txBody>
          <a:bodyPr>
            <a:normAutofit/>
          </a:bodyPr>
          <a:lstStyle/>
          <a:p>
            <a:pPr marL="45720" indent="0">
              <a:buNone/>
            </a:pPr>
            <a:r>
              <a:rPr lang="fr-FR" dirty="0">
                <a:solidFill>
                  <a:schemeClr val="tx1"/>
                </a:solidFill>
              </a:rPr>
              <a:t>Comme vu pour l'encadrement en général :</a:t>
            </a:r>
          </a:p>
          <a:p>
            <a:r>
              <a:rPr lang="fr-FR" dirty="0">
                <a:solidFill>
                  <a:schemeClr val="tx1"/>
                </a:solidFill>
              </a:rPr>
              <a:t>Les règles techniques et de sécurité émises par la fédération s’appliquent.</a:t>
            </a:r>
          </a:p>
          <a:p>
            <a:r>
              <a:rPr lang="fr-FR" dirty="0">
                <a:solidFill>
                  <a:schemeClr val="tx1"/>
                </a:solidFill>
              </a:rPr>
              <a:t>Le dirigeant de la structure est responsable de l’organisation de l’activité (et de la délégation qu’il confère à l’organisateur de la sortie). Il est tenu à une obligation de moyen.</a:t>
            </a:r>
          </a:p>
          <a:p>
            <a:r>
              <a:rPr lang="fr-FR" dirty="0">
                <a:solidFill>
                  <a:schemeClr val="tx1"/>
                </a:solidFill>
              </a:rPr>
              <a:t>Et donc :</a:t>
            </a:r>
          </a:p>
          <a:p>
            <a:pPr lvl="2"/>
            <a:r>
              <a:rPr lang="fr-FR" sz="2200" dirty="0">
                <a:solidFill>
                  <a:schemeClr val="tx1"/>
                </a:solidFill>
              </a:rPr>
              <a:t>Préconisation : Encadrement du groupe par </a:t>
            </a:r>
            <a:r>
              <a:rPr lang="fr-FR" sz="2200" b="1" dirty="0">
                <a:solidFill>
                  <a:schemeClr val="tx1"/>
                </a:solidFill>
              </a:rPr>
              <a:t>deux adultes</a:t>
            </a:r>
            <a:r>
              <a:rPr lang="fr-FR" sz="2200" dirty="0">
                <a:solidFill>
                  <a:schemeClr val="tx1"/>
                </a:solidFill>
              </a:rPr>
              <a:t> et limitation à huit du nombre des encadrés en fonction des obstacles.</a:t>
            </a:r>
          </a:p>
          <a:p>
            <a:pPr lvl="2"/>
            <a:r>
              <a:rPr lang="fr-FR" sz="2200" dirty="0">
                <a:solidFill>
                  <a:schemeClr val="tx1"/>
                </a:solidFill>
              </a:rPr>
              <a:t>S’assurer de la </a:t>
            </a:r>
            <a:r>
              <a:rPr lang="fr-FR" sz="2200" b="1" dirty="0">
                <a:solidFill>
                  <a:schemeClr val="tx1"/>
                </a:solidFill>
              </a:rPr>
              <a:t>compétence</a:t>
            </a:r>
            <a:r>
              <a:rPr lang="fr-FR" sz="2200" dirty="0">
                <a:solidFill>
                  <a:schemeClr val="tx1"/>
                </a:solidFill>
              </a:rPr>
              <a:t> des encadrants</a:t>
            </a:r>
          </a:p>
        </p:txBody>
      </p:sp>
      <p:sp>
        <p:nvSpPr>
          <p:cNvPr id="3" name="ZoneTexte 2">
            <a:extLst>
              <a:ext uri="{FF2B5EF4-FFF2-40B4-BE49-F238E27FC236}">
                <a16:creationId xmlns:a16="http://schemas.microsoft.com/office/drawing/2014/main" id="{7BF93B98-4429-40AF-8719-ABA1A3F0856D}"/>
              </a:ext>
            </a:extLst>
          </p:cNvPr>
          <p:cNvSpPr txBox="1"/>
          <p:nvPr/>
        </p:nvSpPr>
        <p:spPr>
          <a:xfrm>
            <a:off x="7093531" y="6206835"/>
            <a:ext cx="4762842" cy="369332"/>
          </a:xfrm>
          <a:prstGeom prst="rect">
            <a:avLst/>
          </a:prstGeom>
          <a:noFill/>
        </p:spPr>
        <p:txBody>
          <a:bodyPr wrap="none" rtlCol="0">
            <a:spAutoFit/>
          </a:bodyPr>
          <a:lstStyle/>
          <a:p>
            <a:r>
              <a:rPr lang="fr-FR" dirty="0"/>
              <a:t>Et de façon complémentaire pour les mineurs </a:t>
            </a:r>
            <a:r>
              <a:rPr lang="fr-FR" dirty="0">
                <a:sym typeface="Wingdings" panose="05000000000000000000" pitchFamily="2" charset="2"/>
              </a:rPr>
              <a:t></a:t>
            </a:r>
            <a:endParaRPr lang="fr-FR" dirty="0"/>
          </a:p>
        </p:txBody>
      </p:sp>
    </p:spTree>
    <p:extLst>
      <p:ext uri="{BB962C8B-B14F-4D97-AF65-F5344CB8AC3E}">
        <p14:creationId xmlns:p14="http://schemas.microsoft.com/office/powerpoint/2010/main" val="70135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a:extLst>
              <a:ext uri="{FF2B5EF4-FFF2-40B4-BE49-F238E27FC236}">
                <a16:creationId xmlns:a16="http://schemas.microsoft.com/office/drawing/2014/main" id="{C0C05F04-2E2E-42B4-829D-B547DF029546}"/>
              </a:ext>
            </a:extLst>
          </p:cNvPr>
          <p:cNvSpPr>
            <a:spLocks noGrp="1"/>
          </p:cNvSpPr>
          <p:nvPr>
            <p:ph type="title"/>
          </p:nvPr>
        </p:nvSpPr>
        <p:spPr>
          <a:xfrm>
            <a:off x="432486" y="376608"/>
            <a:ext cx="6607843" cy="867930"/>
          </a:xfrm>
        </p:spPr>
        <p:txBody>
          <a:bodyPr wrap="square">
            <a:spAutoFit/>
          </a:bodyPr>
          <a:lstStyle/>
          <a:p>
            <a:r>
              <a:rPr lang="fr-FR" sz="2800" dirty="0">
                <a:solidFill>
                  <a:srgbClr val="0070C0"/>
                </a:solidFill>
              </a:rPr>
              <a:t>Les obligations pour l'accueil des mineurs en contexte fédéral : Club, stage, EDSC</a:t>
            </a:r>
          </a:p>
        </p:txBody>
      </p:sp>
      <p:sp>
        <p:nvSpPr>
          <p:cNvPr id="9" name="ZoneTexte 8">
            <a:extLst>
              <a:ext uri="{FF2B5EF4-FFF2-40B4-BE49-F238E27FC236}">
                <a16:creationId xmlns:a16="http://schemas.microsoft.com/office/drawing/2014/main" id="{CB60F2DF-0A13-4095-8BA9-CE8B7718C51A}"/>
              </a:ext>
            </a:extLst>
          </p:cNvPr>
          <p:cNvSpPr txBox="1"/>
          <p:nvPr/>
        </p:nvSpPr>
        <p:spPr>
          <a:xfrm>
            <a:off x="238870" y="5882413"/>
            <a:ext cx="1763624" cy="307777"/>
          </a:xfrm>
          <a:prstGeom prst="rect">
            <a:avLst/>
          </a:prstGeom>
          <a:noFill/>
        </p:spPr>
        <p:txBody>
          <a:bodyPr wrap="none" rtlCol="0">
            <a:spAutoFit/>
          </a:bodyPr>
          <a:lstStyle/>
          <a:p>
            <a:r>
              <a:rPr lang="fr-FR" sz="1400" dirty="0"/>
              <a:t>la pratique du mineur</a:t>
            </a:r>
          </a:p>
        </p:txBody>
      </p:sp>
      <p:sp>
        <p:nvSpPr>
          <p:cNvPr id="11" name="ZoneTexte 10">
            <a:extLst>
              <a:ext uri="{FF2B5EF4-FFF2-40B4-BE49-F238E27FC236}">
                <a16:creationId xmlns:a16="http://schemas.microsoft.com/office/drawing/2014/main" id="{0E937B46-6517-40CF-BBC8-58243C50574D}"/>
              </a:ext>
            </a:extLst>
          </p:cNvPr>
          <p:cNvSpPr txBox="1"/>
          <p:nvPr/>
        </p:nvSpPr>
        <p:spPr>
          <a:xfrm>
            <a:off x="908617" y="6231088"/>
            <a:ext cx="1832553" cy="307777"/>
          </a:xfrm>
          <a:prstGeom prst="rect">
            <a:avLst/>
          </a:prstGeom>
          <a:noFill/>
        </p:spPr>
        <p:txBody>
          <a:bodyPr wrap="none" rtlCol="0">
            <a:spAutoFit/>
          </a:bodyPr>
          <a:lstStyle/>
          <a:p>
            <a:r>
              <a:rPr lang="fr-FR" sz="1400" dirty="0"/>
              <a:t>le transport du mineur</a:t>
            </a:r>
          </a:p>
        </p:txBody>
      </p:sp>
      <p:sp>
        <p:nvSpPr>
          <p:cNvPr id="13" name="ZoneTexte 12">
            <a:extLst>
              <a:ext uri="{FF2B5EF4-FFF2-40B4-BE49-F238E27FC236}">
                <a16:creationId xmlns:a16="http://schemas.microsoft.com/office/drawing/2014/main" id="{91CAD50D-A11A-454A-B240-D7794E402309}"/>
              </a:ext>
            </a:extLst>
          </p:cNvPr>
          <p:cNvSpPr txBox="1"/>
          <p:nvPr/>
        </p:nvSpPr>
        <p:spPr>
          <a:xfrm>
            <a:off x="2992026" y="6207778"/>
            <a:ext cx="2632452" cy="307777"/>
          </a:xfrm>
          <a:prstGeom prst="rect">
            <a:avLst/>
          </a:prstGeom>
          <a:noFill/>
        </p:spPr>
        <p:txBody>
          <a:bodyPr wrap="none" rtlCol="0">
            <a:spAutoFit/>
          </a:bodyPr>
          <a:lstStyle/>
          <a:p>
            <a:r>
              <a:rPr lang="fr-FR" sz="1400" dirty="0"/>
              <a:t>le retour seul à l'issue de l'activité</a:t>
            </a:r>
          </a:p>
        </p:txBody>
      </p:sp>
      <p:sp>
        <p:nvSpPr>
          <p:cNvPr id="15" name="ZoneTexte 14">
            <a:extLst>
              <a:ext uri="{FF2B5EF4-FFF2-40B4-BE49-F238E27FC236}">
                <a16:creationId xmlns:a16="http://schemas.microsoft.com/office/drawing/2014/main" id="{DA847DA4-26F8-47D7-A6AE-C1CCF0C51A02}"/>
              </a:ext>
            </a:extLst>
          </p:cNvPr>
          <p:cNvSpPr txBox="1"/>
          <p:nvPr/>
        </p:nvSpPr>
        <p:spPr>
          <a:xfrm>
            <a:off x="3235009" y="5750162"/>
            <a:ext cx="2484976" cy="307777"/>
          </a:xfrm>
          <a:prstGeom prst="rect">
            <a:avLst/>
          </a:prstGeom>
          <a:noFill/>
        </p:spPr>
        <p:txBody>
          <a:bodyPr wrap="none" rtlCol="0">
            <a:spAutoFit/>
          </a:bodyPr>
          <a:lstStyle/>
          <a:p>
            <a:r>
              <a:rPr lang="fr-FR" sz="1400" dirty="0"/>
              <a:t>la sortie de territoire du mineur</a:t>
            </a:r>
          </a:p>
        </p:txBody>
      </p:sp>
      <p:grpSp>
        <p:nvGrpSpPr>
          <p:cNvPr id="8" name="Groupe 7">
            <a:extLst>
              <a:ext uri="{FF2B5EF4-FFF2-40B4-BE49-F238E27FC236}">
                <a16:creationId xmlns:a16="http://schemas.microsoft.com/office/drawing/2014/main" id="{28DAB1D7-4AC2-428F-B168-3A1EFE246809}"/>
              </a:ext>
            </a:extLst>
          </p:cNvPr>
          <p:cNvGrpSpPr/>
          <p:nvPr/>
        </p:nvGrpSpPr>
        <p:grpSpPr>
          <a:xfrm>
            <a:off x="432486" y="1433172"/>
            <a:ext cx="11366221" cy="4164917"/>
            <a:chOff x="1319250" y="2385352"/>
            <a:chExt cx="9673215" cy="4087810"/>
          </a:xfrm>
        </p:grpSpPr>
        <p:graphicFrame>
          <p:nvGraphicFramePr>
            <p:cNvPr id="4" name="Diagramme 3">
              <a:extLst>
                <a:ext uri="{FF2B5EF4-FFF2-40B4-BE49-F238E27FC236}">
                  <a16:creationId xmlns:a16="http://schemas.microsoft.com/office/drawing/2014/main" id="{0BF5A938-6F4C-4DC9-B5AF-75CC5EA5A215}"/>
                </a:ext>
              </a:extLst>
            </p:cNvPr>
            <p:cNvGraphicFramePr/>
            <p:nvPr>
              <p:extLst>
                <p:ext uri="{D42A27DB-BD31-4B8C-83A1-F6EECF244321}">
                  <p14:modId xmlns:p14="http://schemas.microsoft.com/office/powerpoint/2010/main" val="2096225154"/>
                </p:ext>
              </p:extLst>
            </p:nvPr>
          </p:nvGraphicFramePr>
          <p:xfrm>
            <a:off x="1319250" y="2385352"/>
            <a:ext cx="9673215" cy="4087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contenu 2">
              <a:extLst>
                <a:ext uri="{FF2B5EF4-FFF2-40B4-BE49-F238E27FC236}">
                  <a16:creationId xmlns:a16="http://schemas.microsoft.com/office/drawing/2014/main" id="{37AAAE10-6C00-448D-B44C-782493DF79A4}"/>
                </a:ext>
              </a:extLst>
            </p:cNvPr>
            <p:cNvSpPr txBox="1">
              <a:spLocks/>
            </p:cNvSpPr>
            <p:nvPr/>
          </p:nvSpPr>
          <p:spPr>
            <a:xfrm>
              <a:off x="3043173" y="5817687"/>
              <a:ext cx="6145699" cy="341632"/>
            </a:xfrm>
            <a:prstGeom prst="rect">
              <a:avLst/>
            </a:prstGeom>
          </p:spPr>
          <p:txBody>
            <a:bodyPr vert="horz" wrap="square" lIns="91440" tIns="45720" rIns="91440" bIns="45720" rtlCol="0">
              <a:sp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Font typeface="Corbel" pitchFamily="34" charset="0"/>
                <a:buNone/>
              </a:pPr>
              <a:r>
                <a:rPr lang="fr-FR" sz="1800" b="1" dirty="0">
                  <a:solidFill>
                    <a:schemeClr val="tx1"/>
                  </a:solidFill>
                </a:rPr>
                <a:t>De façon complémentaire pour les mineurs</a:t>
              </a:r>
            </a:p>
          </p:txBody>
        </p:sp>
      </p:grpSp>
      <p:sp>
        <p:nvSpPr>
          <p:cNvPr id="3" name="Forme libre : forme 2">
            <a:extLst>
              <a:ext uri="{FF2B5EF4-FFF2-40B4-BE49-F238E27FC236}">
                <a16:creationId xmlns:a16="http://schemas.microsoft.com/office/drawing/2014/main" id="{65A89B80-FEAA-40FF-BA5E-3E386C420C68}"/>
              </a:ext>
            </a:extLst>
          </p:cNvPr>
          <p:cNvSpPr/>
          <p:nvPr/>
        </p:nvSpPr>
        <p:spPr>
          <a:xfrm>
            <a:off x="2019327" y="5597611"/>
            <a:ext cx="420130" cy="444843"/>
          </a:xfrm>
          <a:custGeom>
            <a:avLst/>
            <a:gdLst>
              <a:gd name="connsiteX0" fmla="*/ 420130 w 420130"/>
              <a:gd name="connsiteY0" fmla="*/ 0 h 444843"/>
              <a:gd name="connsiteX1" fmla="*/ 395417 w 420130"/>
              <a:gd name="connsiteY1" fmla="*/ 210065 h 444843"/>
              <a:gd name="connsiteX2" fmla="*/ 321276 w 420130"/>
              <a:gd name="connsiteY2" fmla="*/ 383059 h 444843"/>
              <a:gd name="connsiteX3" fmla="*/ 0 w 420130"/>
              <a:gd name="connsiteY3" fmla="*/ 444843 h 444843"/>
            </a:gdLst>
            <a:ahLst/>
            <a:cxnLst>
              <a:cxn ang="0">
                <a:pos x="connsiteX0" y="connsiteY0"/>
              </a:cxn>
              <a:cxn ang="0">
                <a:pos x="connsiteX1" y="connsiteY1"/>
              </a:cxn>
              <a:cxn ang="0">
                <a:pos x="connsiteX2" y="connsiteY2"/>
              </a:cxn>
              <a:cxn ang="0">
                <a:pos x="connsiteX3" y="connsiteY3"/>
              </a:cxn>
            </a:cxnLst>
            <a:rect l="l" t="t" r="r" b="b"/>
            <a:pathLst>
              <a:path w="420130" h="444843">
                <a:moveTo>
                  <a:pt x="420130" y="0"/>
                </a:moveTo>
                <a:cubicBezTo>
                  <a:pt x="416011" y="73111"/>
                  <a:pt x="411893" y="146222"/>
                  <a:pt x="395417" y="210065"/>
                </a:cubicBezTo>
                <a:cubicBezTo>
                  <a:pt x="378941" y="273908"/>
                  <a:pt x="387179" y="343929"/>
                  <a:pt x="321276" y="383059"/>
                </a:cubicBezTo>
                <a:cubicBezTo>
                  <a:pt x="255373" y="422189"/>
                  <a:pt x="127686" y="433516"/>
                  <a:pt x="0" y="444843"/>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ADC98530-D7CE-4541-8018-ED348BBCD9C1}"/>
              </a:ext>
            </a:extLst>
          </p:cNvPr>
          <p:cNvSpPr/>
          <p:nvPr/>
        </p:nvSpPr>
        <p:spPr>
          <a:xfrm>
            <a:off x="2365317" y="5609968"/>
            <a:ext cx="197708" cy="654908"/>
          </a:xfrm>
          <a:custGeom>
            <a:avLst/>
            <a:gdLst>
              <a:gd name="connsiteX0" fmla="*/ 197708 w 197708"/>
              <a:gd name="connsiteY0" fmla="*/ 0 h 654908"/>
              <a:gd name="connsiteX1" fmla="*/ 148281 w 197708"/>
              <a:gd name="connsiteY1" fmla="*/ 420129 h 654908"/>
              <a:gd name="connsiteX2" fmla="*/ 0 w 197708"/>
              <a:gd name="connsiteY2" fmla="*/ 654908 h 654908"/>
            </a:gdLst>
            <a:ahLst/>
            <a:cxnLst>
              <a:cxn ang="0">
                <a:pos x="connsiteX0" y="connsiteY0"/>
              </a:cxn>
              <a:cxn ang="0">
                <a:pos x="connsiteX1" y="connsiteY1"/>
              </a:cxn>
              <a:cxn ang="0">
                <a:pos x="connsiteX2" y="connsiteY2"/>
              </a:cxn>
            </a:cxnLst>
            <a:rect l="l" t="t" r="r" b="b"/>
            <a:pathLst>
              <a:path w="197708" h="654908">
                <a:moveTo>
                  <a:pt x="197708" y="0"/>
                </a:moveTo>
                <a:cubicBezTo>
                  <a:pt x="189470" y="155489"/>
                  <a:pt x="181232" y="310978"/>
                  <a:pt x="148281" y="420129"/>
                </a:cubicBezTo>
                <a:cubicBezTo>
                  <a:pt x="115330" y="529280"/>
                  <a:pt x="57665" y="592094"/>
                  <a:pt x="0" y="654908"/>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AEDF6E30-EB7B-4056-A0C3-01F9A5182317}"/>
              </a:ext>
            </a:extLst>
          </p:cNvPr>
          <p:cNvSpPr/>
          <p:nvPr/>
        </p:nvSpPr>
        <p:spPr>
          <a:xfrm>
            <a:off x="2723663" y="5609968"/>
            <a:ext cx="284205" cy="642551"/>
          </a:xfrm>
          <a:custGeom>
            <a:avLst/>
            <a:gdLst>
              <a:gd name="connsiteX0" fmla="*/ 0 w 284205"/>
              <a:gd name="connsiteY0" fmla="*/ 0 h 642551"/>
              <a:gd name="connsiteX1" fmla="*/ 37070 w 284205"/>
              <a:gd name="connsiteY1" fmla="*/ 358346 h 642551"/>
              <a:gd name="connsiteX2" fmla="*/ 148281 w 284205"/>
              <a:gd name="connsiteY2" fmla="*/ 543697 h 642551"/>
              <a:gd name="connsiteX3" fmla="*/ 284205 w 284205"/>
              <a:gd name="connsiteY3" fmla="*/ 642551 h 642551"/>
            </a:gdLst>
            <a:ahLst/>
            <a:cxnLst>
              <a:cxn ang="0">
                <a:pos x="connsiteX0" y="connsiteY0"/>
              </a:cxn>
              <a:cxn ang="0">
                <a:pos x="connsiteX1" y="connsiteY1"/>
              </a:cxn>
              <a:cxn ang="0">
                <a:pos x="connsiteX2" y="connsiteY2"/>
              </a:cxn>
              <a:cxn ang="0">
                <a:pos x="connsiteX3" y="connsiteY3"/>
              </a:cxn>
            </a:cxnLst>
            <a:rect l="l" t="t" r="r" b="b"/>
            <a:pathLst>
              <a:path w="284205" h="642551">
                <a:moveTo>
                  <a:pt x="0" y="0"/>
                </a:moveTo>
                <a:cubicBezTo>
                  <a:pt x="6178" y="133865"/>
                  <a:pt x="12357" y="267730"/>
                  <a:pt x="37070" y="358346"/>
                </a:cubicBezTo>
                <a:cubicBezTo>
                  <a:pt x="61783" y="448962"/>
                  <a:pt x="107092" y="496330"/>
                  <a:pt x="148281" y="543697"/>
                </a:cubicBezTo>
                <a:cubicBezTo>
                  <a:pt x="189470" y="591064"/>
                  <a:pt x="236837" y="616807"/>
                  <a:pt x="284205" y="642551"/>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6">
            <a:extLst>
              <a:ext uri="{FF2B5EF4-FFF2-40B4-BE49-F238E27FC236}">
                <a16:creationId xmlns:a16="http://schemas.microsoft.com/office/drawing/2014/main" id="{C11753BF-800B-4C37-8DBD-1D4061DC7C47}"/>
              </a:ext>
            </a:extLst>
          </p:cNvPr>
          <p:cNvSpPr/>
          <p:nvPr/>
        </p:nvSpPr>
        <p:spPr>
          <a:xfrm>
            <a:off x="2896657" y="5597611"/>
            <a:ext cx="358346" cy="345989"/>
          </a:xfrm>
          <a:custGeom>
            <a:avLst/>
            <a:gdLst>
              <a:gd name="connsiteX0" fmla="*/ 0 w 358346"/>
              <a:gd name="connsiteY0" fmla="*/ 0 h 345989"/>
              <a:gd name="connsiteX1" fmla="*/ 37070 w 358346"/>
              <a:gd name="connsiteY1" fmla="*/ 222421 h 345989"/>
              <a:gd name="connsiteX2" fmla="*/ 148281 w 358346"/>
              <a:gd name="connsiteY2" fmla="*/ 321275 h 345989"/>
              <a:gd name="connsiteX3" fmla="*/ 358346 w 358346"/>
              <a:gd name="connsiteY3" fmla="*/ 345989 h 345989"/>
            </a:gdLst>
            <a:ahLst/>
            <a:cxnLst>
              <a:cxn ang="0">
                <a:pos x="connsiteX0" y="connsiteY0"/>
              </a:cxn>
              <a:cxn ang="0">
                <a:pos x="connsiteX1" y="connsiteY1"/>
              </a:cxn>
              <a:cxn ang="0">
                <a:pos x="connsiteX2" y="connsiteY2"/>
              </a:cxn>
              <a:cxn ang="0">
                <a:pos x="connsiteX3" y="connsiteY3"/>
              </a:cxn>
            </a:cxnLst>
            <a:rect l="l" t="t" r="r" b="b"/>
            <a:pathLst>
              <a:path w="358346" h="345989">
                <a:moveTo>
                  <a:pt x="0" y="0"/>
                </a:moveTo>
                <a:cubicBezTo>
                  <a:pt x="6178" y="84437"/>
                  <a:pt x="12357" y="168875"/>
                  <a:pt x="37070" y="222421"/>
                </a:cubicBezTo>
                <a:cubicBezTo>
                  <a:pt x="61783" y="275967"/>
                  <a:pt x="94735" y="300680"/>
                  <a:pt x="148281" y="321275"/>
                </a:cubicBezTo>
                <a:cubicBezTo>
                  <a:pt x="201827" y="341870"/>
                  <a:pt x="280086" y="343929"/>
                  <a:pt x="358346" y="345989"/>
                </a:cubicBez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213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468996"/>
            <a:ext cx="3494055" cy="867930"/>
          </a:xfrm>
        </p:spPr>
        <p:txBody>
          <a:bodyPr wrap="square">
            <a:spAutoFit/>
          </a:bodyPr>
          <a:lstStyle/>
          <a:p>
            <a:r>
              <a:rPr lang="fr-FR" sz="2800" dirty="0">
                <a:solidFill>
                  <a:srgbClr val="7030A0"/>
                </a:solidFill>
              </a:rPr>
              <a:t>L'accueil des mineurs en ACM</a:t>
            </a:r>
          </a:p>
        </p:txBody>
      </p:sp>
      <p:sp>
        <p:nvSpPr>
          <p:cNvPr id="4" name="Espace réservé du contenu 2">
            <a:extLst>
              <a:ext uri="{FF2B5EF4-FFF2-40B4-BE49-F238E27FC236}">
                <a16:creationId xmlns:a16="http://schemas.microsoft.com/office/drawing/2014/main" id="{D6BDD85D-64BB-4D23-8664-7221C78058E5}"/>
              </a:ext>
            </a:extLst>
          </p:cNvPr>
          <p:cNvSpPr>
            <a:spLocks noGrp="1"/>
          </p:cNvSpPr>
          <p:nvPr>
            <p:ph idx="1"/>
          </p:nvPr>
        </p:nvSpPr>
        <p:spPr>
          <a:xfrm>
            <a:off x="2780509" y="1412727"/>
            <a:ext cx="6630982" cy="397032"/>
          </a:xfrm>
        </p:spPr>
        <p:txBody>
          <a:bodyPr wrap="square">
            <a:spAutoFit/>
          </a:bodyPr>
          <a:lstStyle/>
          <a:p>
            <a:pPr marL="45720" indent="0">
              <a:buNone/>
            </a:pPr>
            <a:r>
              <a:rPr lang="fr-FR" dirty="0">
                <a:solidFill>
                  <a:schemeClr val="tx1"/>
                </a:solidFill>
              </a:rPr>
              <a:t>7 types d'Accueils Collectifs de Mineurs, pour simplifier :</a:t>
            </a:r>
            <a:endParaRPr lang="fr-FR" sz="2200" dirty="0">
              <a:solidFill>
                <a:schemeClr val="tx1"/>
              </a:solidFill>
            </a:endParaRPr>
          </a:p>
        </p:txBody>
      </p:sp>
      <p:sp>
        <p:nvSpPr>
          <p:cNvPr id="3" name="ZoneTexte 2">
            <a:extLst>
              <a:ext uri="{FF2B5EF4-FFF2-40B4-BE49-F238E27FC236}">
                <a16:creationId xmlns:a16="http://schemas.microsoft.com/office/drawing/2014/main" id="{153C7D6B-F23D-4DF9-A907-96E3DA9F3E6D}"/>
              </a:ext>
            </a:extLst>
          </p:cNvPr>
          <p:cNvSpPr txBox="1"/>
          <p:nvPr/>
        </p:nvSpPr>
        <p:spPr>
          <a:xfrm>
            <a:off x="432486" y="2282593"/>
            <a:ext cx="5400000" cy="3911840"/>
          </a:xfrm>
          <a:prstGeom prst="rect">
            <a:avLst/>
          </a:prstGeom>
        </p:spPr>
        <p:txBody>
          <a:bodyPr vert="horz" wrap="square" lIns="91440" tIns="45720" rIns="91440" bIns="45720" rtlCol="0">
            <a:spAutoFit/>
          </a:bodyPr>
          <a:lstStyle>
            <a:lvl1pPr marL="45720" indent="0" defTabSz="914400">
              <a:lnSpc>
                <a:spcPct val="90000"/>
              </a:lnSpc>
              <a:spcBef>
                <a:spcPts val="1400"/>
              </a:spcBef>
              <a:buClr>
                <a:schemeClr val="accent1"/>
              </a:buClr>
              <a:buSzPct val="80000"/>
              <a:buFont typeface="Corbel" pitchFamily="34" charset="0"/>
              <a:buNone/>
              <a:defRPr sz="2200"/>
            </a:lvl1pPr>
            <a:lvl2pPr indent="-182880" defTabSz="914400">
              <a:lnSpc>
                <a:spcPct val="90000"/>
              </a:lnSpc>
              <a:spcBef>
                <a:spcPts val="200"/>
              </a:spcBef>
              <a:spcAft>
                <a:spcPts val="400"/>
              </a:spcAft>
              <a:buClr>
                <a:schemeClr val="accent1"/>
              </a:buClr>
              <a:buSzPct val="80000"/>
              <a:buFont typeface="Corbel" pitchFamily="34" charset="0"/>
              <a:buChar char="•"/>
              <a:defRPr sz="2000">
                <a:solidFill>
                  <a:schemeClr val="accent1"/>
                </a:solidFill>
              </a:defRPr>
            </a:lvl2pPr>
            <a:lvl3pPr marL="731520" indent="-182880" defTabSz="914400">
              <a:lnSpc>
                <a:spcPct val="90000"/>
              </a:lnSpc>
              <a:spcBef>
                <a:spcPts val="200"/>
              </a:spcBef>
              <a:spcAft>
                <a:spcPts val="400"/>
              </a:spcAft>
              <a:buClr>
                <a:schemeClr val="accent1"/>
              </a:buClr>
              <a:buSzPct val="80000"/>
              <a:buFont typeface="Corbel" pitchFamily="34" charset="0"/>
              <a:buChar char="•"/>
              <a:defRPr>
                <a:solidFill>
                  <a:schemeClr val="accent1"/>
                </a:solidFill>
              </a:defRPr>
            </a:lvl3pPr>
            <a:lvl4pPr marL="1005840" indent="-18288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4pPr>
            <a:lvl5pPr marL="1280160" indent="-18288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5pPr>
            <a:lvl6pPr marL="1600000" indent="-22860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6pPr>
            <a:lvl7pPr marL="1900000" indent="-22860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7pPr>
            <a:lvl8pPr marL="2200000" indent="-22860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8pPr>
            <a:lvl9pPr marL="2500000" indent="-22860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9pPr>
          </a:lstStyle>
          <a:p>
            <a:r>
              <a:rPr lang="fr-FR" altLang="fr-FR" b="1" u="sng" dirty="0"/>
              <a:t>Séjour spécifique sportif :</a:t>
            </a:r>
          </a:p>
          <a:p>
            <a:r>
              <a:rPr lang="fr-FR" altLang="fr-FR" dirty="0"/>
              <a:t>ACM organisé par une structure de la FFS</a:t>
            </a:r>
          </a:p>
          <a:p>
            <a:r>
              <a:rPr lang="fr-FR" altLang="fr-FR" dirty="0"/>
              <a:t>Objet du séjour = développement des activités sportives de la FFS</a:t>
            </a:r>
          </a:p>
          <a:p>
            <a:r>
              <a:rPr lang="fr-FR" altLang="fr-FR" dirty="0"/>
              <a:t>Accueil avec hébergement, à partir </a:t>
            </a:r>
            <a:r>
              <a:rPr lang="fr-FR" altLang="fr-FR" b="1" dirty="0"/>
              <a:t>d’1 nuit</a:t>
            </a:r>
          </a:p>
          <a:p>
            <a:r>
              <a:rPr lang="fr-FR" altLang="fr-FR" dirty="0"/>
              <a:t>A partir de </a:t>
            </a:r>
            <a:r>
              <a:rPr lang="fr-FR" altLang="fr-FR" b="1" dirty="0"/>
              <a:t>7 mineurs</a:t>
            </a:r>
            <a:r>
              <a:rPr lang="fr-FR" altLang="fr-FR" dirty="0"/>
              <a:t>,  de 6 ans et plus, sans leurs parents</a:t>
            </a:r>
          </a:p>
          <a:p>
            <a:r>
              <a:rPr lang="fr-FR" altLang="fr-FR" dirty="0"/>
              <a:t>Mineurs </a:t>
            </a:r>
            <a:r>
              <a:rPr lang="fr-FR" altLang="fr-FR" b="1" dirty="0"/>
              <a:t>tous licenciés</a:t>
            </a:r>
            <a:endParaRPr lang="fr-FR" altLang="fr-FR" sz="1400" dirty="0"/>
          </a:p>
          <a:p>
            <a:pPr algn="r"/>
            <a:r>
              <a:rPr lang="fr-FR" altLang="fr-FR" b="1" u="sng" dirty="0">
                <a:solidFill>
                  <a:schemeClr val="accent1"/>
                </a:solidFill>
              </a:rPr>
              <a:t>Obligations : </a:t>
            </a:r>
            <a:r>
              <a:rPr lang="fr-FR" altLang="fr-FR" dirty="0"/>
              <a:t>voir pages suivantes</a:t>
            </a:r>
          </a:p>
        </p:txBody>
      </p:sp>
      <p:sp>
        <p:nvSpPr>
          <p:cNvPr id="5" name="ZoneTexte 4">
            <a:extLst>
              <a:ext uri="{FF2B5EF4-FFF2-40B4-BE49-F238E27FC236}">
                <a16:creationId xmlns:a16="http://schemas.microsoft.com/office/drawing/2014/main" id="{8FE0A3AC-6CE8-4DE2-85F2-246E7FFE2BF7}"/>
              </a:ext>
            </a:extLst>
          </p:cNvPr>
          <p:cNvSpPr txBox="1"/>
          <p:nvPr/>
        </p:nvSpPr>
        <p:spPr>
          <a:xfrm>
            <a:off x="6539025" y="2282593"/>
            <a:ext cx="5400000" cy="4466864"/>
          </a:xfrm>
          <a:prstGeom prst="rect">
            <a:avLst/>
          </a:prstGeom>
        </p:spPr>
        <p:txBody>
          <a:bodyPr vert="horz" lIns="91440" tIns="45720" rIns="91440" bIns="45720" rtlCol="0">
            <a:spAutoFit/>
          </a:bodyPr>
          <a:lstStyle>
            <a:defPPr>
              <a:defRPr lang="en-US"/>
            </a:defPPr>
            <a:lvl1pPr marL="45720" indent="0" defTabSz="914400">
              <a:lnSpc>
                <a:spcPct val="90000"/>
              </a:lnSpc>
              <a:spcBef>
                <a:spcPts val="1400"/>
              </a:spcBef>
              <a:buClr>
                <a:schemeClr val="accent1"/>
              </a:buClr>
              <a:buSzPct val="80000"/>
              <a:buFont typeface="Corbel" pitchFamily="34" charset="0"/>
              <a:buNone/>
              <a:defRPr sz="2200"/>
            </a:lvl1pPr>
            <a:lvl2pPr indent="-182880" defTabSz="914400">
              <a:lnSpc>
                <a:spcPct val="90000"/>
              </a:lnSpc>
              <a:spcBef>
                <a:spcPts val="200"/>
              </a:spcBef>
              <a:spcAft>
                <a:spcPts val="400"/>
              </a:spcAft>
              <a:buClr>
                <a:schemeClr val="accent1"/>
              </a:buClr>
              <a:buSzPct val="80000"/>
              <a:buFont typeface="Corbel" pitchFamily="34" charset="0"/>
              <a:buChar char="•"/>
              <a:defRPr sz="2000">
                <a:solidFill>
                  <a:schemeClr val="accent1"/>
                </a:solidFill>
              </a:defRPr>
            </a:lvl2pPr>
            <a:lvl3pPr marL="731520" indent="-182880" defTabSz="914400">
              <a:lnSpc>
                <a:spcPct val="90000"/>
              </a:lnSpc>
              <a:spcBef>
                <a:spcPts val="200"/>
              </a:spcBef>
              <a:spcAft>
                <a:spcPts val="400"/>
              </a:spcAft>
              <a:buClr>
                <a:schemeClr val="accent1"/>
              </a:buClr>
              <a:buSzPct val="80000"/>
              <a:buFont typeface="Corbel" pitchFamily="34" charset="0"/>
              <a:buChar char="•"/>
              <a:defRPr>
                <a:solidFill>
                  <a:schemeClr val="accent1"/>
                </a:solidFill>
              </a:defRPr>
            </a:lvl3pPr>
            <a:lvl4pPr marL="1005840" indent="-18288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4pPr>
            <a:lvl5pPr marL="1280160" indent="-18288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5pPr>
            <a:lvl6pPr marL="1600000" indent="-22860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6pPr>
            <a:lvl7pPr marL="1900000" indent="-22860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7pPr>
            <a:lvl8pPr marL="2200000" indent="-22860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8pPr>
            <a:lvl9pPr marL="2500000" indent="-228600" defTabSz="914400">
              <a:lnSpc>
                <a:spcPct val="90000"/>
              </a:lnSpc>
              <a:spcBef>
                <a:spcPts val="200"/>
              </a:spcBef>
              <a:spcAft>
                <a:spcPts val="400"/>
              </a:spcAft>
              <a:buClr>
                <a:schemeClr val="accent1"/>
              </a:buClr>
              <a:buSzPct val="80000"/>
              <a:buFont typeface="Corbel" pitchFamily="34" charset="0"/>
              <a:buChar char="•"/>
              <a:defRPr sz="1600">
                <a:solidFill>
                  <a:schemeClr val="accent1"/>
                </a:solidFill>
              </a:defRPr>
            </a:lvl9pPr>
          </a:lstStyle>
          <a:p>
            <a:r>
              <a:rPr lang="fr-FR" altLang="fr-FR" b="1" u="sng" dirty="0"/>
              <a:t>Autres cas :</a:t>
            </a:r>
          </a:p>
          <a:p>
            <a:r>
              <a:rPr lang="fr-FR" altLang="fr-FR" dirty="0"/>
              <a:t>ACM organisé par un tiers autre que toutes structures de la FFS</a:t>
            </a:r>
          </a:p>
          <a:p>
            <a:r>
              <a:rPr lang="fr-FR" altLang="fr-FR" dirty="0"/>
              <a:t>La structure fédérale est prestataire pour l’activité uniquement</a:t>
            </a:r>
          </a:p>
          <a:p>
            <a:pPr marL="357188">
              <a:spcBef>
                <a:spcPts val="0"/>
              </a:spcBef>
            </a:pPr>
            <a:r>
              <a:rPr lang="fr-FR" altLang="fr-FR" dirty="0"/>
              <a:t>Ou</a:t>
            </a:r>
          </a:p>
          <a:p>
            <a:pPr>
              <a:spcBef>
                <a:spcPts val="0"/>
              </a:spcBef>
            </a:pPr>
            <a:r>
              <a:rPr lang="fr-FR" altLang="fr-FR" dirty="0"/>
              <a:t>Le breveté fédéral fait partie de l’équipe pédagogique déclarée pour l’ACM</a:t>
            </a:r>
          </a:p>
          <a:p>
            <a:endParaRPr lang="fr-FR" altLang="fr-FR" dirty="0"/>
          </a:p>
          <a:p>
            <a:pPr algn="r"/>
            <a:r>
              <a:rPr lang="fr-FR" altLang="fr-FR" b="1" u="sng" dirty="0">
                <a:solidFill>
                  <a:schemeClr val="accent1"/>
                </a:solidFill>
              </a:rPr>
              <a:t>Obligations : </a:t>
            </a:r>
            <a:r>
              <a:rPr lang="fr-FR" altLang="fr-FR" dirty="0"/>
              <a:t>voir l’arrêté du 25 avril 2012</a:t>
            </a:r>
          </a:p>
          <a:p>
            <a:pPr algn="r">
              <a:spcBef>
                <a:spcPts val="0"/>
              </a:spcBef>
            </a:pPr>
            <a:r>
              <a:rPr lang="fr-FR" altLang="fr-FR" dirty="0"/>
              <a:t>(moniteur + 2</a:t>
            </a:r>
            <a:r>
              <a:rPr lang="fr-FR" altLang="fr-FR" baseline="30000" dirty="0"/>
              <a:t>ème</a:t>
            </a:r>
            <a:r>
              <a:rPr lang="fr-FR" altLang="fr-FR" dirty="0"/>
              <a:t> adulte,</a:t>
            </a:r>
          </a:p>
          <a:p>
            <a:pPr algn="r">
              <a:spcBef>
                <a:spcPts val="0"/>
              </a:spcBef>
            </a:pPr>
            <a:r>
              <a:rPr lang="fr-FR" altLang="fr-FR" dirty="0"/>
              <a:t>12 mineurs maxi, etc.) </a:t>
            </a:r>
          </a:p>
        </p:txBody>
      </p:sp>
      <p:cxnSp>
        <p:nvCxnSpPr>
          <p:cNvPr id="7" name="Connecteur droit 6">
            <a:extLst>
              <a:ext uri="{FF2B5EF4-FFF2-40B4-BE49-F238E27FC236}">
                <a16:creationId xmlns:a16="http://schemas.microsoft.com/office/drawing/2014/main" id="{020B7E81-8796-47AA-8ACF-64FA43254B90}"/>
              </a:ext>
            </a:extLst>
          </p:cNvPr>
          <p:cNvCxnSpPr/>
          <p:nvPr/>
        </p:nvCxnSpPr>
        <p:spPr>
          <a:xfrm>
            <a:off x="6096000" y="1952978"/>
            <a:ext cx="0" cy="434622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24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9">
            <a:extLst>
              <a:ext uri="{FF2B5EF4-FFF2-40B4-BE49-F238E27FC236}">
                <a16:creationId xmlns:a16="http://schemas.microsoft.com/office/drawing/2014/main" id="{A27D1187-D14C-4C91-A7E8-C1086E14A4AA}"/>
              </a:ext>
            </a:extLst>
          </p:cNvPr>
          <p:cNvGraphicFramePr/>
          <p:nvPr>
            <p:extLst>
              <p:ext uri="{D42A27DB-BD31-4B8C-83A1-F6EECF244321}">
                <p14:modId xmlns:p14="http://schemas.microsoft.com/office/powerpoint/2010/main" val="4030891467"/>
              </p:ext>
            </p:extLst>
          </p:nvPr>
        </p:nvGraphicFramePr>
        <p:xfrm>
          <a:off x="250703" y="275098"/>
          <a:ext cx="11648372" cy="6307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33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468996"/>
            <a:ext cx="3890132" cy="867930"/>
          </a:xfrm>
        </p:spPr>
        <p:txBody>
          <a:bodyPr wrap="square">
            <a:spAutoFit/>
          </a:bodyPr>
          <a:lstStyle/>
          <a:p>
            <a:r>
              <a:rPr lang="fr-FR" sz="2800" dirty="0">
                <a:solidFill>
                  <a:srgbClr val="C00000"/>
                </a:solidFill>
              </a:rPr>
              <a:t>La pratique de la spéléo en milieu scolaire</a:t>
            </a:r>
          </a:p>
        </p:txBody>
      </p:sp>
      <p:graphicFrame>
        <p:nvGraphicFramePr>
          <p:cNvPr id="4" name="Diagramme 3">
            <a:extLst>
              <a:ext uri="{FF2B5EF4-FFF2-40B4-BE49-F238E27FC236}">
                <a16:creationId xmlns:a16="http://schemas.microsoft.com/office/drawing/2014/main" id="{C5E87E31-858F-4C76-932F-AFF1FCD542FD}"/>
              </a:ext>
            </a:extLst>
          </p:cNvPr>
          <p:cNvGraphicFramePr/>
          <p:nvPr>
            <p:extLst>
              <p:ext uri="{D42A27DB-BD31-4B8C-83A1-F6EECF244321}">
                <p14:modId xmlns:p14="http://schemas.microsoft.com/office/powerpoint/2010/main" val="2858862245"/>
              </p:ext>
            </p:extLst>
          </p:nvPr>
        </p:nvGraphicFramePr>
        <p:xfrm>
          <a:off x="994639" y="1754640"/>
          <a:ext cx="6164774" cy="3113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364C268B-47E5-4DD6-8D7E-8AC3940055A5}"/>
              </a:ext>
            </a:extLst>
          </p:cNvPr>
          <p:cNvSpPr/>
          <p:nvPr/>
        </p:nvSpPr>
        <p:spPr>
          <a:xfrm>
            <a:off x="1062373" y="4138996"/>
            <a:ext cx="5801272" cy="116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Les brevetés FFS recyclés (initiateurs – moniteurs – instructeurs) peuvent être autorisés par l'Education Nationale à encadrer bénévolement comme intervenants extérieurs</a:t>
            </a:r>
          </a:p>
        </p:txBody>
      </p:sp>
      <p:pic>
        <p:nvPicPr>
          <p:cNvPr id="10" name="Image 9">
            <a:extLst>
              <a:ext uri="{FF2B5EF4-FFF2-40B4-BE49-F238E27FC236}">
                <a16:creationId xmlns:a16="http://schemas.microsoft.com/office/drawing/2014/main" id="{548D817E-7EF4-45FF-A523-B8D49FB6AF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7632" y="924655"/>
            <a:ext cx="3705225" cy="4762500"/>
          </a:xfrm>
          <a:prstGeom prst="rect">
            <a:avLst/>
          </a:prstGeom>
        </p:spPr>
      </p:pic>
      <p:sp>
        <p:nvSpPr>
          <p:cNvPr id="11" name="ZoneTexte 10">
            <a:extLst>
              <a:ext uri="{FF2B5EF4-FFF2-40B4-BE49-F238E27FC236}">
                <a16:creationId xmlns:a16="http://schemas.microsoft.com/office/drawing/2014/main" id="{620DE727-141B-4A55-A2C5-1457AA482A24}"/>
              </a:ext>
            </a:extLst>
          </p:cNvPr>
          <p:cNvSpPr txBox="1"/>
          <p:nvPr/>
        </p:nvSpPr>
        <p:spPr>
          <a:xfrm>
            <a:off x="339885" y="5561894"/>
            <a:ext cx="9120638" cy="923330"/>
          </a:xfrm>
          <a:prstGeom prst="rect">
            <a:avLst/>
          </a:prstGeom>
          <a:noFill/>
        </p:spPr>
        <p:txBody>
          <a:bodyPr wrap="square" rtlCol="0">
            <a:spAutoFit/>
          </a:bodyPr>
          <a:lstStyle/>
          <a:p>
            <a:r>
              <a:rPr lang="fr-FR" dirty="0"/>
              <a:t>Et aussi :	- règles techniques</a:t>
            </a:r>
          </a:p>
          <a:p>
            <a:r>
              <a:rPr lang="fr-FR" dirty="0"/>
              <a:t>		- réglementation et/ou recommandations concernant le taux d’encadrement</a:t>
            </a:r>
          </a:p>
          <a:p>
            <a:r>
              <a:rPr lang="fr-FR" dirty="0"/>
              <a:t>		- protocole de sécurité</a:t>
            </a:r>
          </a:p>
        </p:txBody>
      </p:sp>
    </p:spTree>
    <p:extLst>
      <p:ext uri="{BB962C8B-B14F-4D97-AF65-F5344CB8AC3E}">
        <p14:creationId xmlns:p14="http://schemas.microsoft.com/office/powerpoint/2010/main" val="411507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4DCEE1-BF5A-4EA2-9C9F-409CA3571464}"/>
              </a:ext>
            </a:extLst>
          </p:cNvPr>
          <p:cNvSpPr txBox="1"/>
          <p:nvPr/>
        </p:nvSpPr>
        <p:spPr>
          <a:xfrm>
            <a:off x="1328094" y="1933353"/>
            <a:ext cx="5532733" cy="1200329"/>
          </a:xfrm>
          <a:prstGeom prst="rect">
            <a:avLst/>
          </a:prstGeom>
          <a:noFill/>
        </p:spPr>
        <p:txBody>
          <a:bodyPr wrap="none" rtlCol="0">
            <a:spAutoFit/>
          </a:bodyPr>
          <a:lstStyle/>
          <a:p>
            <a:r>
              <a:rPr lang="fr-FR" dirty="0"/>
              <a:t>Un peu, mais…</a:t>
            </a:r>
          </a:p>
          <a:p>
            <a:endParaRPr lang="fr-FR" dirty="0"/>
          </a:p>
          <a:p>
            <a:r>
              <a:rPr lang="fr-FR" dirty="0"/>
              <a:t>La FFS vous aide à monter votre projet ACM ou scolaire :</a:t>
            </a:r>
          </a:p>
          <a:p>
            <a:endParaRPr lang="fr-FR" dirty="0"/>
          </a:p>
        </p:txBody>
      </p:sp>
      <p:sp>
        <p:nvSpPr>
          <p:cNvPr id="3" name="Titre 1">
            <a:extLst>
              <a:ext uri="{FF2B5EF4-FFF2-40B4-BE49-F238E27FC236}">
                <a16:creationId xmlns:a16="http://schemas.microsoft.com/office/drawing/2014/main" id="{B29E6FCB-30D0-484D-BAA8-AC4FB0DDAB50}"/>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Complexe ?</a:t>
            </a:r>
          </a:p>
        </p:txBody>
      </p:sp>
      <p:pic>
        <p:nvPicPr>
          <p:cNvPr id="5" name="Image 4">
            <a:extLst>
              <a:ext uri="{FF2B5EF4-FFF2-40B4-BE49-F238E27FC236}">
                <a16:creationId xmlns:a16="http://schemas.microsoft.com/office/drawing/2014/main" id="{A9D34813-510D-4C3D-980C-BFC69F505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786" y="3359109"/>
            <a:ext cx="2767181" cy="2396531"/>
          </a:xfrm>
          <a:prstGeom prst="rect">
            <a:avLst/>
          </a:prstGeom>
        </p:spPr>
      </p:pic>
      <p:pic>
        <p:nvPicPr>
          <p:cNvPr id="7" name="Image 6">
            <a:extLst>
              <a:ext uri="{FF2B5EF4-FFF2-40B4-BE49-F238E27FC236}">
                <a16:creationId xmlns:a16="http://schemas.microsoft.com/office/drawing/2014/main" id="{3A800689-52DA-431E-9124-6712249A0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274" y="3258892"/>
            <a:ext cx="347396" cy="300024"/>
          </a:xfrm>
          <a:prstGeom prst="rect">
            <a:avLst/>
          </a:prstGeom>
        </p:spPr>
      </p:pic>
      <p:sp>
        <p:nvSpPr>
          <p:cNvPr id="8" name="ZoneTexte 7">
            <a:extLst>
              <a:ext uri="{FF2B5EF4-FFF2-40B4-BE49-F238E27FC236}">
                <a16:creationId xmlns:a16="http://schemas.microsoft.com/office/drawing/2014/main" id="{7E252A3E-05AD-44FF-ADD7-B47ECF0EB9C6}"/>
              </a:ext>
            </a:extLst>
          </p:cNvPr>
          <p:cNvSpPr txBox="1"/>
          <p:nvPr/>
        </p:nvSpPr>
        <p:spPr>
          <a:xfrm>
            <a:off x="6581670" y="3215473"/>
            <a:ext cx="4487126" cy="2031325"/>
          </a:xfrm>
          <a:prstGeom prst="rect">
            <a:avLst/>
          </a:prstGeom>
          <a:noFill/>
        </p:spPr>
        <p:txBody>
          <a:bodyPr wrap="none" rtlCol="0">
            <a:spAutoFit/>
          </a:bodyPr>
          <a:lstStyle/>
          <a:p>
            <a:r>
              <a:rPr lang="fr-FR" dirty="0"/>
              <a:t>Contactez le Pôle Développement</a:t>
            </a:r>
          </a:p>
          <a:p>
            <a:r>
              <a:rPr lang="fr-FR" dirty="0"/>
              <a:t>		ou la Direction Technique Nationale</a:t>
            </a:r>
          </a:p>
          <a:p>
            <a:endParaRPr lang="fr-FR" dirty="0"/>
          </a:p>
          <a:p>
            <a:endParaRPr lang="fr-FR" dirty="0"/>
          </a:p>
          <a:p>
            <a:r>
              <a:rPr lang="fr-FR" dirty="0"/>
              <a:t>Regardez les pages web dédiées</a:t>
            </a:r>
          </a:p>
          <a:p>
            <a:endParaRPr lang="fr-FR" dirty="0"/>
          </a:p>
          <a:p>
            <a:r>
              <a:rPr lang="fr-FR" dirty="0"/>
              <a:t>Demandez la mallette mineur FFS</a:t>
            </a:r>
          </a:p>
        </p:txBody>
      </p:sp>
      <p:pic>
        <p:nvPicPr>
          <p:cNvPr id="9" name="Image 8">
            <a:extLst>
              <a:ext uri="{FF2B5EF4-FFF2-40B4-BE49-F238E27FC236}">
                <a16:creationId xmlns:a16="http://schemas.microsoft.com/office/drawing/2014/main" id="{AF9F2DDB-501E-43D2-9251-DA55CDE1E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274" y="4365882"/>
            <a:ext cx="347396" cy="300024"/>
          </a:xfrm>
          <a:prstGeom prst="rect">
            <a:avLst/>
          </a:prstGeom>
        </p:spPr>
      </p:pic>
      <p:pic>
        <p:nvPicPr>
          <p:cNvPr id="10" name="Image 9">
            <a:extLst>
              <a:ext uri="{FF2B5EF4-FFF2-40B4-BE49-F238E27FC236}">
                <a16:creationId xmlns:a16="http://schemas.microsoft.com/office/drawing/2014/main" id="{B876808D-FBD9-4ED2-BDFD-5833C155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274" y="4920221"/>
            <a:ext cx="347396" cy="300024"/>
          </a:xfrm>
          <a:prstGeom prst="rect">
            <a:avLst/>
          </a:prstGeom>
        </p:spPr>
      </p:pic>
    </p:spTree>
    <p:extLst>
      <p:ext uri="{BB962C8B-B14F-4D97-AF65-F5344CB8AC3E}">
        <p14:creationId xmlns:p14="http://schemas.microsoft.com/office/powerpoint/2010/main" val="308084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FD1511E-1AD4-4797-904A-1B8E62ABBB83}"/>
              </a:ext>
            </a:extLst>
          </p:cNvPr>
          <p:cNvSpPr>
            <a:spLocks noGrp="1"/>
          </p:cNvSpPr>
          <p:nvPr>
            <p:ph type="title"/>
          </p:nvPr>
        </p:nvSpPr>
        <p:spPr>
          <a:xfrm>
            <a:off x="1106424" y="3442763"/>
            <a:ext cx="9966960" cy="2926080"/>
          </a:xfrm>
        </p:spPr>
        <p:txBody>
          <a:bodyPr/>
          <a:lstStyle/>
          <a:p>
            <a:r>
              <a:rPr lang="fr-FR" dirty="0"/>
              <a:t>Accès et protection des sites de pratique</a:t>
            </a:r>
          </a:p>
        </p:txBody>
      </p:sp>
      <p:cxnSp>
        <p:nvCxnSpPr>
          <p:cNvPr id="8" name="Connecteur droit 7">
            <a:extLst>
              <a:ext uri="{FF2B5EF4-FFF2-40B4-BE49-F238E27FC236}">
                <a16:creationId xmlns:a16="http://schemas.microsoft.com/office/drawing/2014/main" id="{D46262F5-9AAA-4D8A-90F1-93D7C995BDBA}"/>
              </a:ext>
            </a:extLst>
          </p:cNvPr>
          <p:cNvCxnSpPr/>
          <p:nvPr/>
        </p:nvCxnSpPr>
        <p:spPr>
          <a:xfrm>
            <a:off x="1986398" y="6385605"/>
            <a:ext cx="82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5CFD9663-E184-4520-A55B-528A4893651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1283" y="231820"/>
            <a:ext cx="11720312" cy="3850784"/>
          </a:xfrm>
          <a:prstGeom prst="rect">
            <a:avLst/>
          </a:prstGeom>
        </p:spPr>
      </p:pic>
    </p:spTree>
    <p:extLst>
      <p:ext uri="{BB962C8B-B14F-4D97-AF65-F5344CB8AC3E}">
        <p14:creationId xmlns:p14="http://schemas.microsoft.com/office/powerpoint/2010/main" val="133690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E8B31-F8E2-4717-9D14-215907E77101}"/>
              </a:ext>
            </a:extLst>
          </p:cNvPr>
          <p:cNvSpPr>
            <a:spLocks noGrp="1"/>
          </p:cNvSpPr>
          <p:nvPr>
            <p:ph type="title"/>
          </p:nvPr>
        </p:nvSpPr>
        <p:spPr/>
        <p:txBody>
          <a:bodyPr/>
          <a:lstStyle/>
          <a:p>
            <a:r>
              <a:rPr lang="fr-FR" dirty="0"/>
              <a:t>Avertissement</a:t>
            </a:r>
          </a:p>
        </p:txBody>
      </p:sp>
      <p:sp>
        <p:nvSpPr>
          <p:cNvPr id="3" name="Espace réservé du contenu 2">
            <a:extLst>
              <a:ext uri="{FF2B5EF4-FFF2-40B4-BE49-F238E27FC236}">
                <a16:creationId xmlns:a16="http://schemas.microsoft.com/office/drawing/2014/main" id="{EBD02DB8-4126-4992-971E-6E50EF65CC12}"/>
              </a:ext>
            </a:extLst>
          </p:cNvPr>
          <p:cNvSpPr>
            <a:spLocks noGrp="1"/>
          </p:cNvSpPr>
          <p:nvPr>
            <p:ph idx="1"/>
          </p:nvPr>
        </p:nvSpPr>
        <p:spPr>
          <a:xfrm>
            <a:off x="1143000" y="2057400"/>
            <a:ext cx="10666927" cy="4038600"/>
          </a:xfrm>
        </p:spPr>
        <p:txBody>
          <a:bodyPr/>
          <a:lstStyle/>
          <a:p>
            <a:pPr marL="360000" indent="-360000">
              <a:lnSpc>
                <a:spcPct val="100000"/>
              </a:lnSpc>
              <a:buSzPct val="120000"/>
              <a:buBlip>
                <a:blip r:embed="rId2"/>
              </a:buBlip>
            </a:pPr>
            <a:r>
              <a:rPr lang="fr-FR" dirty="0">
                <a:solidFill>
                  <a:schemeClr val="tx1"/>
                </a:solidFill>
              </a:rPr>
              <a:t>Ce diaporama de formation est mis à disposition par l'Ecole Française de Spéléologie.</a:t>
            </a:r>
          </a:p>
          <a:p>
            <a:pPr marL="360000" indent="-360000">
              <a:lnSpc>
                <a:spcPct val="100000"/>
              </a:lnSpc>
              <a:buSzPct val="120000"/>
              <a:buBlip>
                <a:blip r:embed="rId2"/>
              </a:buBlip>
            </a:pPr>
            <a:r>
              <a:rPr lang="fr-FR" dirty="0">
                <a:solidFill>
                  <a:schemeClr val="tx1"/>
                </a:solidFill>
              </a:rPr>
              <a:t>Il est destiné à la formation des cadres en spéléologie.</a:t>
            </a:r>
          </a:p>
          <a:p>
            <a:pPr marL="360000" indent="-360000">
              <a:lnSpc>
                <a:spcPct val="100000"/>
              </a:lnSpc>
              <a:buSzPct val="120000"/>
              <a:buBlip>
                <a:blip r:embed="rId2"/>
              </a:buBlip>
            </a:pPr>
            <a:endParaRPr lang="fr-FR" dirty="0">
              <a:solidFill>
                <a:schemeClr val="tx1"/>
              </a:solidFill>
            </a:endParaRPr>
          </a:p>
          <a:p>
            <a:pPr marL="360000" indent="-360000">
              <a:lnSpc>
                <a:spcPct val="100000"/>
              </a:lnSpc>
              <a:buSzPct val="120000"/>
              <a:buBlip>
                <a:blip r:embed="rId2"/>
              </a:buBlip>
            </a:pPr>
            <a:r>
              <a:rPr lang="fr-FR" dirty="0">
                <a:solidFill>
                  <a:schemeClr val="tx1"/>
                </a:solidFill>
              </a:rPr>
              <a:t>L'EFS demande aux utilisateurs de bien vouloir éviter de diffuser des versions modifiées.</a:t>
            </a:r>
          </a:p>
          <a:p>
            <a:pPr marL="360000" indent="-360000">
              <a:lnSpc>
                <a:spcPct val="100000"/>
              </a:lnSpc>
              <a:buSzPct val="120000"/>
              <a:buBlip>
                <a:blip r:embed="rId2"/>
              </a:buBlip>
            </a:pPr>
            <a:r>
              <a:rPr lang="fr-FR" dirty="0">
                <a:solidFill>
                  <a:schemeClr val="tx1"/>
                </a:solidFill>
              </a:rPr>
              <a:t>La dernière version à jour est téléchargeable sur le site internet de l'EFS.</a:t>
            </a:r>
          </a:p>
          <a:p>
            <a:pPr marL="360000" indent="-360000">
              <a:lnSpc>
                <a:spcPct val="100000"/>
              </a:lnSpc>
              <a:buSzPct val="120000"/>
              <a:buBlip>
                <a:blip r:embed="rId2"/>
              </a:buBlip>
            </a:pPr>
            <a:r>
              <a:rPr lang="fr-FR" dirty="0">
                <a:solidFill>
                  <a:schemeClr val="tx1"/>
                </a:solidFill>
              </a:rPr>
              <a:t>Toute question ou proposition d'évolution est à envoyer à formations@ffspeleo.fr</a:t>
            </a:r>
          </a:p>
          <a:p>
            <a:pPr marL="360000" indent="-360000">
              <a:lnSpc>
                <a:spcPct val="100000"/>
              </a:lnSpc>
              <a:buSzPct val="120000"/>
              <a:buBlip>
                <a:blip r:embed="rId2"/>
              </a:buBlip>
            </a:pPr>
            <a:endParaRPr lang="fr-FR" dirty="0">
              <a:solidFill>
                <a:schemeClr val="tx1"/>
              </a:solidFill>
            </a:endParaRPr>
          </a:p>
          <a:p>
            <a:pPr marL="360000" indent="-360000">
              <a:lnSpc>
                <a:spcPct val="100000"/>
              </a:lnSpc>
              <a:buSzPct val="120000"/>
              <a:buBlip>
                <a:blip r:embed="rId2"/>
              </a:buBlip>
            </a:pPr>
            <a:r>
              <a:rPr lang="fr-FR">
                <a:solidFill>
                  <a:schemeClr val="tx1"/>
                </a:solidFill>
              </a:rPr>
              <a:t>Des notes sont insérées sous les diapositives à l'attention du présentateur.</a:t>
            </a:r>
          </a:p>
        </p:txBody>
      </p:sp>
    </p:spTree>
    <p:extLst>
      <p:ext uri="{BB962C8B-B14F-4D97-AF65-F5344CB8AC3E}">
        <p14:creationId xmlns:p14="http://schemas.microsoft.com/office/powerpoint/2010/main" val="96581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B2158B9-3CD2-432E-B31C-2AEE42AD769F}"/>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Les acteurs</a:t>
            </a:r>
          </a:p>
        </p:txBody>
      </p:sp>
      <p:graphicFrame>
        <p:nvGraphicFramePr>
          <p:cNvPr id="10" name="Diagramme 9">
            <a:extLst>
              <a:ext uri="{FF2B5EF4-FFF2-40B4-BE49-F238E27FC236}">
                <a16:creationId xmlns:a16="http://schemas.microsoft.com/office/drawing/2014/main" id="{84088C5D-604A-4049-BAC7-51B2D67136B8}"/>
              </a:ext>
            </a:extLst>
          </p:cNvPr>
          <p:cNvGraphicFramePr/>
          <p:nvPr>
            <p:extLst>
              <p:ext uri="{D42A27DB-BD31-4B8C-83A1-F6EECF244321}">
                <p14:modId xmlns:p14="http://schemas.microsoft.com/office/powerpoint/2010/main" val="1156662499"/>
              </p:ext>
            </p:extLst>
          </p:nvPr>
        </p:nvGraphicFramePr>
        <p:xfrm>
          <a:off x="432486" y="994970"/>
          <a:ext cx="1137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a:extLst>
              <a:ext uri="{FF2B5EF4-FFF2-40B4-BE49-F238E27FC236}">
                <a16:creationId xmlns:a16="http://schemas.microsoft.com/office/drawing/2014/main" id="{8544B18C-34E6-4468-A690-83E1D474F81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4440000" y="2534339"/>
            <a:ext cx="3312000" cy="2363997"/>
          </a:xfrm>
          <a:prstGeom prst="roundRect">
            <a:avLst/>
          </a:prstGeom>
        </p:spPr>
      </p:pic>
    </p:spTree>
    <p:extLst>
      <p:ext uri="{BB962C8B-B14F-4D97-AF65-F5344CB8AC3E}">
        <p14:creationId xmlns:p14="http://schemas.microsoft.com/office/powerpoint/2010/main" val="379376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486B03C1-E74E-477B-B0ED-6447451C989B}"/>
              </a:ext>
            </a:extLst>
          </p:cNvPr>
          <p:cNvGraphicFramePr/>
          <p:nvPr>
            <p:extLst>
              <p:ext uri="{D42A27DB-BD31-4B8C-83A1-F6EECF244321}">
                <p14:modId xmlns:p14="http://schemas.microsoft.com/office/powerpoint/2010/main" val="2567139930"/>
              </p:ext>
            </p:extLst>
          </p:nvPr>
        </p:nvGraphicFramePr>
        <p:xfrm>
          <a:off x="532838" y="1227667"/>
          <a:ext cx="51906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1">
            <a:extLst>
              <a:ext uri="{FF2B5EF4-FFF2-40B4-BE49-F238E27FC236}">
                <a16:creationId xmlns:a16="http://schemas.microsoft.com/office/drawing/2014/main" id="{EB2158B9-3CD2-432E-B31C-2AEE42AD769F}"/>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Pourquoi réglementer ?</a:t>
            </a:r>
          </a:p>
        </p:txBody>
      </p:sp>
      <p:sp>
        <p:nvSpPr>
          <p:cNvPr id="5" name="Espace réservé du contenu 2">
            <a:extLst>
              <a:ext uri="{FF2B5EF4-FFF2-40B4-BE49-F238E27FC236}">
                <a16:creationId xmlns:a16="http://schemas.microsoft.com/office/drawing/2014/main" id="{23D9FF66-D32B-4835-BB2F-A53B1C0A0C8A}"/>
              </a:ext>
            </a:extLst>
          </p:cNvPr>
          <p:cNvSpPr txBox="1">
            <a:spLocks noChangeArrowheads="1"/>
          </p:cNvSpPr>
          <p:nvPr/>
        </p:nvSpPr>
        <p:spPr>
          <a:xfrm>
            <a:off x="6096000" y="1990981"/>
            <a:ext cx="6006325" cy="3956050"/>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Tx/>
              <a:buChar char="-"/>
            </a:pPr>
            <a:r>
              <a:rPr lang="fr-FR" altLang="fr-FR" sz="2000" dirty="0">
                <a:solidFill>
                  <a:schemeClr val="tx1"/>
                </a:solidFill>
                <a:ea typeface="ＭＳ Ｐゴシック" panose="020B0600070205080204" pitchFamily="34" charset="-128"/>
              </a:rPr>
              <a:t>Protection de la faune et de la flore</a:t>
            </a:r>
          </a:p>
          <a:p>
            <a:pPr>
              <a:buFontTx/>
              <a:buChar char="-"/>
            </a:pPr>
            <a:r>
              <a:rPr lang="fr-FR" altLang="fr-FR" sz="2000" dirty="0">
                <a:solidFill>
                  <a:schemeClr val="tx1"/>
                </a:solidFill>
                <a:ea typeface="ＭＳ Ｐゴシック" panose="020B0600070205080204" pitchFamily="34" charset="-128"/>
              </a:rPr>
              <a:t>Protection de milieux spécifiques (tuf, concrétions…)</a:t>
            </a:r>
          </a:p>
          <a:p>
            <a:pPr>
              <a:buFontTx/>
              <a:buChar char="-"/>
            </a:pPr>
            <a:r>
              <a:rPr lang="fr-FR" altLang="fr-FR" sz="2000" dirty="0">
                <a:solidFill>
                  <a:schemeClr val="tx1"/>
                </a:solidFill>
                <a:ea typeface="ＭＳ Ｐゴシック" panose="020B0600070205080204" pitchFamily="34" charset="-128"/>
              </a:rPr>
              <a:t>Protection des captages d’eau</a:t>
            </a:r>
          </a:p>
          <a:p>
            <a:pPr>
              <a:buFontTx/>
              <a:buChar char="-"/>
            </a:pPr>
            <a:r>
              <a:rPr lang="fr-FR" altLang="fr-FR" sz="2000" dirty="0">
                <a:solidFill>
                  <a:schemeClr val="tx1"/>
                </a:solidFill>
                <a:ea typeface="ＭＳ Ｐゴシック" panose="020B0600070205080204" pitchFamily="34" charset="-128"/>
              </a:rPr>
              <a:t>Préservation de la tranquillité des riverains</a:t>
            </a:r>
          </a:p>
          <a:p>
            <a:pPr>
              <a:buFontTx/>
              <a:buChar char="-"/>
            </a:pPr>
            <a:r>
              <a:rPr lang="fr-FR" altLang="fr-FR" sz="2000" dirty="0">
                <a:solidFill>
                  <a:schemeClr val="tx1"/>
                </a:solidFill>
                <a:ea typeface="ＭＳ Ｐゴシック" panose="020B0600070205080204" pitchFamily="34" charset="-128"/>
              </a:rPr>
              <a:t>Partage des usages / gestion de conflits</a:t>
            </a:r>
          </a:p>
          <a:p>
            <a:pPr>
              <a:buFontTx/>
              <a:buChar char="-"/>
            </a:pPr>
            <a:r>
              <a:rPr lang="fr-FR" altLang="fr-FR" sz="2000" dirty="0">
                <a:solidFill>
                  <a:schemeClr val="tx1"/>
                </a:solidFill>
                <a:ea typeface="ＭＳ Ｐゴシック" panose="020B0600070205080204" pitchFamily="34" charset="-128"/>
              </a:rPr>
              <a:t>Risque de montée des eaux</a:t>
            </a:r>
          </a:p>
          <a:p>
            <a:pPr>
              <a:buFontTx/>
              <a:buChar char="-"/>
            </a:pPr>
            <a:r>
              <a:rPr lang="fr-FR" altLang="fr-FR" sz="2000" dirty="0">
                <a:solidFill>
                  <a:schemeClr val="tx1"/>
                </a:solidFill>
                <a:ea typeface="ＭＳ Ｐゴシック" panose="020B0600070205080204" pitchFamily="34" charset="-128"/>
              </a:rPr>
              <a:t>Risques particuliers (chute de pierres, mauvaise qualité de l’eau….)</a:t>
            </a:r>
          </a:p>
          <a:p>
            <a:pPr>
              <a:buFontTx/>
              <a:buChar char="-"/>
            </a:pPr>
            <a:r>
              <a:rPr lang="fr-FR" altLang="fr-FR" sz="2000" dirty="0">
                <a:solidFill>
                  <a:schemeClr val="tx1"/>
                </a:solidFill>
                <a:ea typeface="ＭＳ Ｐゴシック" panose="020B0600070205080204" pitchFamily="34" charset="-128"/>
              </a:rPr>
              <a:t>….</a:t>
            </a:r>
          </a:p>
        </p:txBody>
      </p:sp>
    </p:spTree>
    <p:extLst>
      <p:ext uri="{BB962C8B-B14F-4D97-AF65-F5344CB8AC3E}">
        <p14:creationId xmlns:p14="http://schemas.microsoft.com/office/powerpoint/2010/main" val="145649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13626A4D-F61C-42D4-80E5-A86CCA51AFB8}"/>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a:t>Les outils de protection des sites</a:t>
            </a:r>
            <a:endParaRPr lang="fr-FR" dirty="0"/>
          </a:p>
        </p:txBody>
      </p:sp>
      <p:graphicFrame>
        <p:nvGraphicFramePr>
          <p:cNvPr id="10" name="Diagramme 9">
            <a:extLst>
              <a:ext uri="{FF2B5EF4-FFF2-40B4-BE49-F238E27FC236}">
                <a16:creationId xmlns:a16="http://schemas.microsoft.com/office/drawing/2014/main" id="{558BD9D3-1B91-4DA0-A09B-CAF163A88DC0}"/>
              </a:ext>
            </a:extLst>
          </p:cNvPr>
          <p:cNvGraphicFramePr/>
          <p:nvPr>
            <p:extLst>
              <p:ext uri="{D42A27DB-BD31-4B8C-83A1-F6EECF244321}">
                <p14:modId xmlns:p14="http://schemas.microsoft.com/office/powerpoint/2010/main" val="808440207"/>
              </p:ext>
            </p:extLst>
          </p:nvPr>
        </p:nvGraphicFramePr>
        <p:xfrm>
          <a:off x="896512" y="985154"/>
          <a:ext cx="10447947" cy="5215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que 15" descr="Informations">
            <a:extLst>
              <a:ext uri="{FF2B5EF4-FFF2-40B4-BE49-F238E27FC236}">
                <a16:creationId xmlns:a16="http://schemas.microsoft.com/office/drawing/2014/main" id="{D1175063-33AE-4CBA-8F91-DBA1BF2AD9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8057" y="2029474"/>
            <a:ext cx="648000" cy="648000"/>
          </a:xfrm>
          <a:prstGeom prst="rect">
            <a:avLst/>
          </a:prstGeom>
        </p:spPr>
      </p:pic>
      <p:pic>
        <p:nvPicPr>
          <p:cNvPr id="18" name="Graphique 17" descr="Tendance à la baisse">
            <a:extLst>
              <a:ext uri="{FF2B5EF4-FFF2-40B4-BE49-F238E27FC236}">
                <a16:creationId xmlns:a16="http://schemas.microsoft.com/office/drawing/2014/main" id="{A791BE72-2652-4E2A-B7E6-1CACC33ECF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7806" y="2912348"/>
            <a:ext cx="540000" cy="540000"/>
          </a:xfrm>
          <a:prstGeom prst="rect">
            <a:avLst/>
          </a:prstGeom>
        </p:spPr>
      </p:pic>
      <p:pic>
        <p:nvPicPr>
          <p:cNvPr id="21" name="Graphique 20" descr="Avis des clients">
            <a:extLst>
              <a:ext uri="{FF2B5EF4-FFF2-40B4-BE49-F238E27FC236}">
                <a16:creationId xmlns:a16="http://schemas.microsoft.com/office/drawing/2014/main" id="{41498302-4B16-40A2-9D92-1B0806F67F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0652" y="1272162"/>
            <a:ext cx="540000" cy="540000"/>
          </a:xfrm>
          <a:prstGeom prst="rect">
            <a:avLst/>
          </a:prstGeom>
        </p:spPr>
      </p:pic>
      <p:pic>
        <p:nvPicPr>
          <p:cNvPr id="25" name="Graphique 24" descr="Cône de signalisation">
            <a:extLst>
              <a:ext uri="{FF2B5EF4-FFF2-40B4-BE49-F238E27FC236}">
                <a16:creationId xmlns:a16="http://schemas.microsoft.com/office/drawing/2014/main" id="{6A9615DF-8DB0-4745-9A2C-455940A208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00249" y="3764410"/>
            <a:ext cx="540000" cy="540000"/>
          </a:xfrm>
          <a:prstGeom prst="rect">
            <a:avLst/>
          </a:prstGeom>
        </p:spPr>
      </p:pic>
      <p:pic>
        <p:nvPicPr>
          <p:cNvPr id="29" name="Graphique 28" descr="Interdit">
            <a:extLst>
              <a:ext uri="{FF2B5EF4-FFF2-40B4-BE49-F238E27FC236}">
                <a16:creationId xmlns:a16="http://schemas.microsoft.com/office/drawing/2014/main" id="{A09AEB1D-586A-4EA2-9567-E0DE4A53CE9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7303" y="5329894"/>
            <a:ext cx="648000" cy="648000"/>
          </a:xfrm>
          <a:prstGeom prst="rect">
            <a:avLst/>
          </a:prstGeom>
        </p:spPr>
      </p:pic>
      <p:pic>
        <p:nvPicPr>
          <p:cNvPr id="31" name="Image 30">
            <a:extLst>
              <a:ext uri="{FF2B5EF4-FFF2-40B4-BE49-F238E27FC236}">
                <a16:creationId xmlns:a16="http://schemas.microsoft.com/office/drawing/2014/main" id="{C005BF0B-C7FE-4037-9EE6-82FD85A17E2C}"/>
              </a:ext>
            </a:extLst>
          </p:cNvPr>
          <p:cNvPicPr>
            <a:picLocks noChangeAspect="1"/>
          </p:cNvPicPr>
          <p:nvPr/>
        </p:nvPicPr>
        <p:blipFill rotWithShape="1">
          <a:blip r:embed="rId17">
            <a:extLst>
              <a:ext uri="{28A0092B-C50C-407E-A947-70E740481C1C}">
                <a14:useLocalDpi xmlns:a14="http://schemas.microsoft.com/office/drawing/2010/main" val="0"/>
              </a:ext>
            </a:extLst>
          </a:blip>
          <a:srcRect b="14365"/>
          <a:stretch/>
        </p:blipFill>
        <p:spPr>
          <a:xfrm>
            <a:off x="1520370" y="4586511"/>
            <a:ext cx="540000" cy="462429"/>
          </a:xfrm>
          <a:prstGeom prst="rect">
            <a:avLst/>
          </a:prstGeom>
        </p:spPr>
      </p:pic>
    </p:spTree>
    <p:extLst>
      <p:ext uri="{BB962C8B-B14F-4D97-AF65-F5344CB8AC3E}">
        <p14:creationId xmlns:p14="http://schemas.microsoft.com/office/powerpoint/2010/main" val="422830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72CB0C-AB73-46E5-A7E4-306AEC83C9BD}"/>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Conventionnement des sites de pratique</a:t>
            </a:r>
          </a:p>
        </p:txBody>
      </p:sp>
      <p:grpSp>
        <p:nvGrpSpPr>
          <p:cNvPr id="5" name="Groupe 4">
            <a:extLst>
              <a:ext uri="{FF2B5EF4-FFF2-40B4-BE49-F238E27FC236}">
                <a16:creationId xmlns:a16="http://schemas.microsoft.com/office/drawing/2014/main" id="{960C0CED-5867-4D1F-895D-D0893FA79823}"/>
              </a:ext>
            </a:extLst>
          </p:cNvPr>
          <p:cNvGrpSpPr/>
          <p:nvPr/>
        </p:nvGrpSpPr>
        <p:grpSpPr>
          <a:xfrm>
            <a:off x="474349" y="-221431"/>
            <a:ext cx="11438613" cy="7829094"/>
            <a:chOff x="474349" y="-221431"/>
            <a:chExt cx="11438613" cy="7829094"/>
          </a:xfrm>
        </p:grpSpPr>
        <p:sp>
          <p:nvSpPr>
            <p:cNvPr id="6" name="Forme 5">
              <a:extLst>
                <a:ext uri="{FF2B5EF4-FFF2-40B4-BE49-F238E27FC236}">
                  <a16:creationId xmlns:a16="http://schemas.microsoft.com/office/drawing/2014/main" id="{C78A3B18-C4DF-4111-B7D5-C275FC5B1947}"/>
                </a:ext>
              </a:extLst>
            </p:cNvPr>
            <p:cNvSpPr/>
            <p:nvPr/>
          </p:nvSpPr>
          <p:spPr>
            <a:xfrm rot="3506433">
              <a:off x="2425140" y="963207"/>
              <a:ext cx="7829094" cy="5459817"/>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Ellipse 6">
              <a:extLst>
                <a:ext uri="{FF2B5EF4-FFF2-40B4-BE49-F238E27FC236}">
                  <a16:creationId xmlns:a16="http://schemas.microsoft.com/office/drawing/2014/main" id="{A6FFD4B2-DE9B-42AE-96C5-4594E781A90A}"/>
                </a:ext>
              </a:extLst>
            </p:cNvPr>
            <p:cNvSpPr/>
            <p:nvPr/>
          </p:nvSpPr>
          <p:spPr>
            <a:xfrm>
              <a:off x="5497786" y="2151855"/>
              <a:ext cx="197709" cy="197709"/>
            </a:xfrm>
            <a:prstGeom prst="ellipse">
              <a:avLst/>
            </a:prstGeom>
            <a:solidFill>
              <a:srgbClr val="C1440C"/>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Ellipse 7">
              <a:extLst>
                <a:ext uri="{FF2B5EF4-FFF2-40B4-BE49-F238E27FC236}">
                  <a16:creationId xmlns:a16="http://schemas.microsoft.com/office/drawing/2014/main" id="{E4BC8E3C-40D1-485F-8CC8-930F1C0D1147}"/>
                </a:ext>
              </a:extLst>
            </p:cNvPr>
            <p:cNvSpPr/>
            <p:nvPr/>
          </p:nvSpPr>
          <p:spPr>
            <a:xfrm>
              <a:off x="7351573" y="3251121"/>
              <a:ext cx="197709" cy="197709"/>
            </a:xfrm>
            <a:prstGeom prst="ellipse">
              <a:avLst/>
            </a:prstGeom>
            <a:solidFill>
              <a:srgbClr val="00819B"/>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Forme libre : forme 8">
              <a:extLst>
                <a:ext uri="{FF2B5EF4-FFF2-40B4-BE49-F238E27FC236}">
                  <a16:creationId xmlns:a16="http://schemas.microsoft.com/office/drawing/2014/main" id="{0BD0FBBE-A611-4CC2-A2CB-9B96453200CE}"/>
                </a:ext>
              </a:extLst>
            </p:cNvPr>
            <p:cNvSpPr/>
            <p:nvPr/>
          </p:nvSpPr>
          <p:spPr>
            <a:xfrm>
              <a:off x="474349" y="1293099"/>
              <a:ext cx="3691175" cy="1972665"/>
            </a:xfrm>
            <a:custGeom>
              <a:avLst/>
              <a:gdLst>
                <a:gd name="connsiteX0" fmla="*/ 0 w 3691175"/>
                <a:gd name="connsiteY0" fmla="*/ 0 h 1972665"/>
                <a:gd name="connsiteX1" fmla="*/ 3691175 w 3691175"/>
                <a:gd name="connsiteY1" fmla="*/ 0 h 1972665"/>
                <a:gd name="connsiteX2" fmla="*/ 3691175 w 3691175"/>
                <a:gd name="connsiteY2" fmla="*/ 1972665 h 1972665"/>
                <a:gd name="connsiteX3" fmla="*/ 0 w 3691175"/>
                <a:gd name="connsiteY3" fmla="*/ 1972665 h 1972665"/>
                <a:gd name="connsiteX4" fmla="*/ 0 w 3691175"/>
                <a:gd name="connsiteY4" fmla="*/ 0 h 1972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1175" h="1972665">
                  <a:moveTo>
                    <a:pt x="0" y="0"/>
                  </a:moveTo>
                  <a:lnTo>
                    <a:pt x="3691175" y="0"/>
                  </a:lnTo>
                  <a:lnTo>
                    <a:pt x="3691175" y="1972665"/>
                  </a:lnTo>
                  <a:lnTo>
                    <a:pt x="0" y="19726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889000">
                <a:lnSpc>
                  <a:spcPct val="100000"/>
                </a:lnSpc>
                <a:spcBef>
                  <a:spcPct val="0"/>
                </a:spcBef>
                <a:spcAft>
                  <a:spcPts val="0"/>
                </a:spcAft>
                <a:buNone/>
              </a:pPr>
              <a:r>
                <a:rPr lang="fr-FR" sz="2000" b="1" kern="1200" dirty="0">
                  <a:solidFill>
                    <a:schemeClr val="tx1"/>
                  </a:solidFill>
                </a:rPr>
                <a:t>AVANT :</a:t>
              </a:r>
            </a:p>
            <a:p>
              <a:pPr marL="0" lvl="0" indent="0" algn="l" defTabSz="889000">
                <a:lnSpc>
                  <a:spcPct val="100000"/>
                </a:lnSpc>
                <a:spcBef>
                  <a:spcPct val="0"/>
                </a:spcBef>
                <a:spcAft>
                  <a:spcPts val="0"/>
                </a:spcAft>
                <a:buNone/>
              </a:pPr>
              <a:r>
                <a:rPr lang="fr-FR" sz="2000" kern="1200" dirty="0"/>
                <a:t>Afin de garantir un libre accès aux sites de pratique, la FFS pouvait conventionner des sites avec leurs propriétaires : sites de spéléologie, de plongée ou d’entrainement etc.</a:t>
              </a:r>
            </a:p>
          </p:txBody>
        </p:sp>
        <p:sp>
          <p:nvSpPr>
            <p:cNvPr id="10" name="Forme libre : forme 9">
              <a:extLst>
                <a:ext uri="{FF2B5EF4-FFF2-40B4-BE49-F238E27FC236}">
                  <a16:creationId xmlns:a16="http://schemas.microsoft.com/office/drawing/2014/main" id="{C7211C47-EB28-4188-9706-A8A03D5C03D4}"/>
                </a:ext>
              </a:extLst>
            </p:cNvPr>
            <p:cNvSpPr/>
            <p:nvPr/>
          </p:nvSpPr>
          <p:spPr>
            <a:xfrm>
              <a:off x="6789337" y="1214985"/>
              <a:ext cx="4721312" cy="1451076"/>
            </a:xfrm>
            <a:custGeom>
              <a:avLst/>
              <a:gdLst>
                <a:gd name="connsiteX0" fmla="*/ 0 w 4987097"/>
                <a:gd name="connsiteY0" fmla="*/ 0 h 1451076"/>
                <a:gd name="connsiteX1" fmla="*/ 4987097 w 4987097"/>
                <a:gd name="connsiteY1" fmla="*/ 0 h 1451076"/>
                <a:gd name="connsiteX2" fmla="*/ 4987097 w 4987097"/>
                <a:gd name="connsiteY2" fmla="*/ 1451076 h 1451076"/>
                <a:gd name="connsiteX3" fmla="*/ 0 w 4987097"/>
                <a:gd name="connsiteY3" fmla="*/ 1451076 h 1451076"/>
                <a:gd name="connsiteX4" fmla="*/ 0 w 4987097"/>
                <a:gd name="connsiteY4" fmla="*/ 0 h 14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7097" h="1451076">
                  <a:moveTo>
                    <a:pt x="0" y="0"/>
                  </a:moveTo>
                  <a:lnTo>
                    <a:pt x="4987097" y="0"/>
                  </a:lnTo>
                  <a:lnTo>
                    <a:pt x="4987097" y="1451076"/>
                  </a:lnTo>
                  <a:lnTo>
                    <a:pt x="0" y="1451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889000">
                <a:lnSpc>
                  <a:spcPct val="100000"/>
                </a:lnSpc>
                <a:spcBef>
                  <a:spcPct val="0"/>
                </a:spcBef>
                <a:spcAft>
                  <a:spcPts val="0"/>
                </a:spcAft>
                <a:buNone/>
              </a:pPr>
              <a:r>
                <a:rPr lang="fr-FR" sz="2000" b="1" kern="1200" dirty="0">
                  <a:solidFill>
                    <a:srgbClr val="C1440C"/>
                  </a:solidFill>
                </a:rPr>
                <a:t>Récentes décisions de justice :</a:t>
              </a:r>
              <a:br>
                <a:rPr lang="fr-FR" sz="2000" kern="1200" dirty="0"/>
              </a:br>
              <a:r>
                <a:rPr lang="fr-FR" sz="2000" kern="1200" dirty="0"/>
                <a:t>FFME lourdement condamnée suite à un accident d’escalade sur un site conventionné </a:t>
              </a:r>
              <a:r>
                <a:rPr lang="fr-FR" sz="1600" kern="1200" dirty="0"/>
                <a:t>(Vingrau – 66) Responsabilité sans faute retenue</a:t>
              </a:r>
            </a:p>
          </p:txBody>
        </p:sp>
        <p:sp>
          <p:nvSpPr>
            <p:cNvPr id="11" name="Forme libre : forme 10">
              <a:extLst>
                <a:ext uri="{FF2B5EF4-FFF2-40B4-BE49-F238E27FC236}">
                  <a16:creationId xmlns:a16="http://schemas.microsoft.com/office/drawing/2014/main" id="{DC750B0D-26AB-437E-89B9-0F8851079104}"/>
                </a:ext>
              </a:extLst>
            </p:cNvPr>
            <p:cNvSpPr/>
            <p:nvPr/>
          </p:nvSpPr>
          <p:spPr>
            <a:xfrm>
              <a:off x="2923430" y="3654834"/>
              <a:ext cx="5155524" cy="1451076"/>
            </a:xfrm>
            <a:custGeom>
              <a:avLst/>
              <a:gdLst>
                <a:gd name="connsiteX0" fmla="*/ 0 w 5155524"/>
                <a:gd name="connsiteY0" fmla="*/ 0 h 1451076"/>
                <a:gd name="connsiteX1" fmla="*/ 5155524 w 5155524"/>
                <a:gd name="connsiteY1" fmla="*/ 0 h 1451076"/>
                <a:gd name="connsiteX2" fmla="*/ 5155524 w 5155524"/>
                <a:gd name="connsiteY2" fmla="*/ 1451076 h 1451076"/>
                <a:gd name="connsiteX3" fmla="*/ 0 w 5155524"/>
                <a:gd name="connsiteY3" fmla="*/ 1451076 h 1451076"/>
                <a:gd name="connsiteX4" fmla="*/ 0 w 5155524"/>
                <a:gd name="connsiteY4" fmla="*/ 0 h 14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524" h="1451076">
                  <a:moveTo>
                    <a:pt x="0" y="0"/>
                  </a:moveTo>
                  <a:lnTo>
                    <a:pt x="5155524" y="0"/>
                  </a:lnTo>
                  <a:lnTo>
                    <a:pt x="5155524" y="1451076"/>
                  </a:lnTo>
                  <a:lnTo>
                    <a:pt x="0" y="1451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marL="0" lvl="0" indent="0" algn="r" defTabSz="889000">
                <a:lnSpc>
                  <a:spcPct val="100000"/>
                </a:lnSpc>
                <a:spcBef>
                  <a:spcPct val="0"/>
                </a:spcBef>
                <a:spcAft>
                  <a:spcPts val="0"/>
                </a:spcAft>
                <a:buNone/>
              </a:pPr>
              <a:r>
                <a:rPr lang="fr-FR" sz="2000" b="1" kern="1200" dirty="0">
                  <a:solidFill>
                    <a:srgbClr val="00819B"/>
                  </a:solidFill>
                </a:rPr>
                <a:t>AUJOURD'HUI : </a:t>
              </a:r>
              <a:r>
                <a:rPr lang="fr-FR" sz="2000" kern="1200" dirty="0"/>
                <a:t>La FFS conventionne l’accès uniquement </a:t>
              </a:r>
              <a:r>
                <a:rPr lang="fr-FR" sz="2000" u="sng" kern="1200" dirty="0"/>
                <a:t>pour ses adhérents </a:t>
              </a:r>
              <a:br>
                <a:rPr lang="fr-FR" sz="2000" kern="1200" dirty="0"/>
              </a:br>
              <a:r>
                <a:rPr lang="fr-FR" sz="1600" kern="1200" dirty="0"/>
                <a:t>Solution à privilégier : conventionnement avec une collectivité territoriale (conseil départemental via les CDESI) – pas soumise aux même règles en terme de responsabilité que les contractants de droit privé.</a:t>
              </a:r>
              <a:endParaRPr lang="fr-FR" sz="2000" kern="1200" dirty="0"/>
            </a:p>
          </p:txBody>
        </p:sp>
        <p:sp>
          <p:nvSpPr>
            <p:cNvPr id="12" name="Forme libre : forme 11">
              <a:extLst>
                <a:ext uri="{FF2B5EF4-FFF2-40B4-BE49-F238E27FC236}">
                  <a16:creationId xmlns:a16="http://schemas.microsoft.com/office/drawing/2014/main" id="{8757133A-4E05-4E0F-8D98-6E3CBE4B98A3}"/>
                </a:ext>
              </a:extLst>
            </p:cNvPr>
            <p:cNvSpPr/>
            <p:nvPr/>
          </p:nvSpPr>
          <p:spPr>
            <a:xfrm>
              <a:off x="6924888" y="5690970"/>
              <a:ext cx="4988074" cy="974626"/>
            </a:xfrm>
            <a:custGeom>
              <a:avLst/>
              <a:gdLst>
                <a:gd name="connsiteX0" fmla="*/ 0 w 4988074"/>
                <a:gd name="connsiteY0" fmla="*/ 0 h 1451076"/>
                <a:gd name="connsiteX1" fmla="*/ 4988074 w 4988074"/>
                <a:gd name="connsiteY1" fmla="*/ 0 h 1451076"/>
                <a:gd name="connsiteX2" fmla="*/ 4988074 w 4988074"/>
                <a:gd name="connsiteY2" fmla="*/ 1451076 h 1451076"/>
                <a:gd name="connsiteX3" fmla="*/ 0 w 4988074"/>
                <a:gd name="connsiteY3" fmla="*/ 1451076 h 1451076"/>
                <a:gd name="connsiteX4" fmla="*/ 0 w 4988074"/>
                <a:gd name="connsiteY4" fmla="*/ 0 h 145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8074" h="1451076">
                  <a:moveTo>
                    <a:pt x="0" y="0"/>
                  </a:moveTo>
                  <a:lnTo>
                    <a:pt x="4988074" y="0"/>
                  </a:lnTo>
                  <a:lnTo>
                    <a:pt x="4988074" y="1451076"/>
                  </a:lnTo>
                  <a:lnTo>
                    <a:pt x="0" y="14510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spAutoFit/>
            </a:bodyPr>
            <a:lstStyle/>
            <a:p>
              <a:pPr marL="0" lvl="0" indent="0" algn="ctr" defTabSz="889000">
                <a:lnSpc>
                  <a:spcPct val="100000"/>
                </a:lnSpc>
                <a:spcBef>
                  <a:spcPct val="0"/>
                </a:spcBef>
                <a:spcAft>
                  <a:spcPts val="0"/>
                </a:spcAft>
                <a:buNone/>
              </a:pPr>
              <a:r>
                <a:rPr lang="fr-FR" sz="2000" b="1" kern="1200" dirty="0"/>
                <a:t>ET DANS LE FUTUR ?</a:t>
              </a:r>
              <a:r>
                <a:rPr lang="fr-FR" sz="2000" b="0" kern="1200" dirty="0"/>
                <a:t> P</a:t>
              </a:r>
              <a:r>
                <a:rPr lang="fr-FR" sz="2000" kern="1200" dirty="0"/>
                <a:t>roposition de loi déposée pour faire évoluer cette situation, mais pas aboutie à ce jour</a:t>
              </a:r>
            </a:p>
          </p:txBody>
        </p:sp>
      </p:grpSp>
      <p:pic>
        <p:nvPicPr>
          <p:cNvPr id="13" name="Graphique 12" descr="Marteau de président">
            <a:extLst>
              <a:ext uri="{FF2B5EF4-FFF2-40B4-BE49-F238E27FC236}">
                <a16:creationId xmlns:a16="http://schemas.microsoft.com/office/drawing/2014/main" id="{B29A2495-2576-40A3-B8B0-89C470D676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5216" y="1365031"/>
            <a:ext cx="914400" cy="914400"/>
          </a:xfrm>
          <a:prstGeom prst="rect">
            <a:avLst/>
          </a:prstGeom>
        </p:spPr>
      </p:pic>
    </p:spTree>
    <p:extLst>
      <p:ext uri="{BB962C8B-B14F-4D97-AF65-F5344CB8AC3E}">
        <p14:creationId xmlns:p14="http://schemas.microsoft.com/office/powerpoint/2010/main" val="296161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7C2D7-9D7C-46A0-9C0B-47D816048DAC}"/>
              </a:ext>
            </a:extLst>
          </p:cNvPr>
          <p:cNvSpPr>
            <a:spLocks noGrp="1"/>
          </p:cNvSpPr>
          <p:nvPr>
            <p:ph type="title"/>
          </p:nvPr>
        </p:nvSpPr>
        <p:spPr/>
        <p:txBody>
          <a:bodyPr/>
          <a:lstStyle/>
          <a:p>
            <a:r>
              <a:rPr lang="fr-FR"/>
              <a:t>Gestion des EPI</a:t>
            </a:r>
            <a:endParaRPr lang="fr-FR" dirty="0"/>
          </a:p>
        </p:txBody>
      </p:sp>
      <p:pic>
        <p:nvPicPr>
          <p:cNvPr id="5" name="Image 4">
            <a:extLst>
              <a:ext uri="{FF2B5EF4-FFF2-40B4-BE49-F238E27FC236}">
                <a16:creationId xmlns:a16="http://schemas.microsoft.com/office/drawing/2014/main" id="{E210C04C-F58B-4717-85A3-987F4F0BF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846" y="317679"/>
            <a:ext cx="2444805" cy="3240000"/>
          </a:xfrm>
          <a:prstGeom prst="rect">
            <a:avLst/>
          </a:prstGeom>
          <a:effectLst>
            <a:softEdge rad="317500"/>
          </a:effectLst>
        </p:spPr>
      </p:pic>
    </p:spTree>
    <p:extLst>
      <p:ext uri="{BB962C8B-B14F-4D97-AF65-F5344CB8AC3E}">
        <p14:creationId xmlns:p14="http://schemas.microsoft.com/office/powerpoint/2010/main" val="407816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06F3D74D-000E-4162-A97F-EFB46C1E59CE}"/>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Qui peut contrôler et gérer des EPI </a:t>
            </a:r>
          </a:p>
        </p:txBody>
      </p:sp>
      <p:sp>
        <p:nvSpPr>
          <p:cNvPr id="7" name="ZoneTexte 6">
            <a:extLst>
              <a:ext uri="{FF2B5EF4-FFF2-40B4-BE49-F238E27FC236}">
                <a16:creationId xmlns:a16="http://schemas.microsoft.com/office/drawing/2014/main" id="{04D1EBC9-A23D-4C2F-BEE2-7E09453D2CB0}"/>
              </a:ext>
            </a:extLst>
          </p:cNvPr>
          <p:cNvSpPr txBox="1"/>
          <p:nvPr/>
        </p:nvSpPr>
        <p:spPr>
          <a:xfrm>
            <a:off x="5937955" y="1447884"/>
            <a:ext cx="5396089" cy="4362733"/>
          </a:xfrm>
          <a:prstGeom prst="rect">
            <a:avLst/>
          </a:prstGeom>
          <a:noFill/>
        </p:spPr>
        <p:txBody>
          <a:bodyPr wrap="square" rtlCol="0">
            <a:spAutoFit/>
          </a:bodyPr>
          <a:lstStyle/>
          <a:p>
            <a:pPr marL="342900" indent="-342900">
              <a:spcAft>
                <a:spcPts val="1500"/>
              </a:spcAft>
              <a:buBlip>
                <a:blip r:embed="rId2"/>
              </a:buBlip>
              <a:defRPr/>
            </a:pPr>
            <a:r>
              <a:rPr lang="fr-FR" sz="2000" dirty="0"/>
              <a:t>Les titulaires d’un </a:t>
            </a:r>
            <a:r>
              <a:rPr lang="fr-FR" sz="2000" dirty="0">
                <a:solidFill>
                  <a:schemeClr val="accent1"/>
                </a:solidFill>
              </a:rPr>
              <a:t>diplôme fédéral</a:t>
            </a:r>
            <a:r>
              <a:rPr lang="fr-FR" sz="2000" dirty="0"/>
              <a:t> délivré par la FFS</a:t>
            </a:r>
          </a:p>
          <a:p>
            <a:pPr marL="342900" indent="-342900">
              <a:spcAft>
                <a:spcPts val="1500"/>
              </a:spcAft>
              <a:buBlip>
                <a:blip r:embed="rId2"/>
              </a:buBlip>
              <a:defRPr/>
            </a:pPr>
            <a:r>
              <a:rPr lang="fr-FR" sz="2000" dirty="0"/>
              <a:t>Les titulaires d’un </a:t>
            </a:r>
            <a:r>
              <a:rPr lang="fr-FR" sz="2000" dirty="0">
                <a:solidFill>
                  <a:schemeClr val="accent1"/>
                </a:solidFill>
              </a:rPr>
              <a:t>titre à finalité professionnelle</a:t>
            </a:r>
            <a:r>
              <a:rPr lang="fr-FR" sz="2000" dirty="0"/>
              <a:t> en lien avec les activités concernées par la norme (BEES spéléologie, DEJEPS spéléologie ou canyonisme)</a:t>
            </a:r>
          </a:p>
          <a:p>
            <a:pPr marL="342900" indent="-342900">
              <a:spcAft>
                <a:spcPts val="1500"/>
              </a:spcAft>
              <a:buBlip>
                <a:blip r:embed="rId2"/>
              </a:buBlip>
              <a:defRPr/>
            </a:pPr>
            <a:r>
              <a:rPr lang="fr-FR" sz="2000" dirty="0"/>
              <a:t>Les personnes ayant suivi une </a:t>
            </a:r>
            <a:r>
              <a:rPr lang="fr-FR" sz="2000" dirty="0">
                <a:solidFill>
                  <a:schemeClr val="accent1"/>
                </a:solidFill>
              </a:rPr>
              <a:t>formation spécifique </a:t>
            </a:r>
            <a:r>
              <a:rPr lang="fr-FR" sz="2000" dirty="0"/>
              <a:t>à la gestion des EPI</a:t>
            </a:r>
          </a:p>
          <a:p>
            <a:pPr marL="342900" indent="-342900">
              <a:spcAft>
                <a:spcPts val="1500"/>
              </a:spcAft>
              <a:buBlip>
                <a:blip r:embed="rId2"/>
              </a:buBlip>
              <a:defRPr/>
            </a:pPr>
            <a:r>
              <a:rPr lang="fr-FR" sz="2000" dirty="0"/>
              <a:t>Toute personne pouvant justifier de </a:t>
            </a:r>
            <a:r>
              <a:rPr lang="fr-FR" sz="2000" dirty="0">
                <a:solidFill>
                  <a:schemeClr val="accent1"/>
                </a:solidFill>
              </a:rPr>
              <a:t>deux ans</a:t>
            </a:r>
            <a:r>
              <a:rPr lang="fr-FR" sz="2000" dirty="0"/>
              <a:t> de gestion des EPI (dans ce cas, il reviendra au responsable de la structure d’attester de l’expérience du gestionnaire)</a:t>
            </a:r>
          </a:p>
        </p:txBody>
      </p:sp>
      <p:pic>
        <p:nvPicPr>
          <p:cNvPr id="4" name="Image 3">
            <a:extLst>
              <a:ext uri="{FF2B5EF4-FFF2-40B4-BE49-F238E27FC236}">
                <a16:creationId xmlns:a16="http://schemas.microsoft.com/office/drawing/2014/main" id="{6CC85AE5-7F3E-4FDA-899B-DC17E6624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64" y="1458877"/>
            <a:ext cx="4881094" cy="4307670"/>
          </a:xfrm>
          <a:prstGeom prst="rect">
            <a:avLst/>
          </a:prstGeom>
        </p:spPr>
      </p:pic>
    </p:spTree>
    <p:extLst>
      <p:ext uri="{BB962C8B-B14F-4D97-AF65-F5344CB8AC3E}">
        <p14:creationId xmlns:p14="http://schemas.microsoft.com/office/powerpoint/2010/main" val="80396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E28929E-7C21-43BC-B5D8-D42BA07AAF49}"/>
              </a:ext>
            </a:extLst>
          </p:cNvPr>
          <p:cNvSpPr txBox="1"/>
          <p:nvPr/>
        </p:nvSpPr>
        <p:spPr>
          <a:xfrm>
            <a:off x="1851377" y="1648178"/>
            <a:ext cx="8803276" cy="1323439"/>
          </a:xfrm>
          <a:prstGeom prst="rect">
            <a:avLst/>
          </a:prstGeom>
          <a:noFill/>
        </p:spPr>
        <p:txBody>
          <a:bodyPr wrap="square" rtlCol="0">
            <a:spAutoFit/>
          </a:bodyPr>
          <a:lstStyle/>
          <a:p>
            <a:r>
              <a:rPr lang="fr-FR" altLang="fr-FR" sz="2000" dirty="0"/>
              <a:t>La </a:t>
            </a:r>
            <a:r>
              <a:rPr lang="fr-FR" altLang="fr-FR" sz="2000" dirty="0">
                <a:solidFill>
                  <a:schemeClr val="accent1"/>
                </a:solidFill>
              </a:rPr>
              <a:t>réglementation</a:t>
            </a:r>
            <a:r>
              <a:rPr lang="fr-FR" altLang="fr-FR" sz="2000" dirty="0"/>
              <a:t> précise les types de matériels concernés par la </a:t>
            </a:r>
            <a:r>
              <a:rPr lang="fr-FR" altLang="fr-FR" sz="2000" dirty="0">
                <a:solidFill>
                  <a:schemeClr val="accent1"/>
                </a:solidFill>
              </a:rPr>
              <a:t>norme</a:t>
            </a:r>
          </a:p>
          <a:p>
            <a:r>
              <a:rPr lang="fr-FR" altLang="fr-FR" sz="2000" dirty="0"/>
              <a:t>et donc soumis à une gestion précise :</a:t>
            </a:r>
          </a:p>
          <a:p>
            <a:endParaRPr lang="fr-FR" altLang="fr-FR" sz="2000" dirty="0"/>
          </a:p>
          <a:p>
            <a:r>
              <a:rPr lang="fr-FR" altLang="fr-FR" sz="2000" dirty="0"/>
              <a:t>cordes et cordelettes, mousquetons, casques, harnais, longes, sangles, poulies….</a:t>
            </a:r>
          </a:p>
        </p:txBody>
      </p:sp>
      <p:sp>
        <p:nvSpPr>
          <p:cNvPr id="3" name="Titre 1">
            <a:extLst>
              <a:ext uri="{FF2B5EF4-FFF2-40B4-BE49-F238E27FC236}">
                <a16:creationId xmlns:a16="http://schemas.microsoft.com/office/drawing/2014/main" id="{65E90A0B-7667-4EE4-8273-268EE1DCE7AB}"/>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Quel matériel est concerné</a:t>
            </a:r>
          </a:p>
        </p:txBody>
      </p:sp>
      <p:sp>
        <p:nvSpPr>
          <p:cNvPr id="13" name="ZoneTexte 12">
            <a:extLst>
              <a:ext uri="{FF2B5EF4-FFF2-40B4-BE49-F238E27FC236}">
                <a16:creationId xmlns:a16="http://schemas.microsoft.com/office/drawing/2014/main" id="{842168C1-408B-4DAB-B302-6040B3C149FE}"/>
              </a:ext>
            </a:extLst>
          </p:cNvPr>
          <p:cNvSpPr txBox="1"/>
          <p:nvPr/>
        </p:nvSpPr>
        <p:spPr>
          <a:xfrm>
            <a:off x="2153468" y="3996251"/>
            <a:ext cx="8407851" cy="1631216"/>
          </a:xfrm>
          <a:prstGeom prst="rect">
            <a:avLst/>
          </a:prstGeom>
          <a:noFill/>
        </p:spPr>
        <p:txBody>
          <a:bodyPr wrap="square" rtlCol="0">
            <a:spAutoFit/>
          </a:bodyPr>
          <a:lstStyle/>
          <a:p>
            <a:r>
              <a:rPr lang="fr-FR" altLang="fr-FR" sz="2000" dirty="0"/>
              <a:t>Recommandation fédérale : Gérer comme un EPI tout matériel mis à disposition d’un pratiquant par un tiers (pratiquant, club, comité, commission fédérale…) :</a:t>
            </a:r>
          </a:p>
          <a:p>
            <a:endParaRPr lang="fr-FR" altLang="fr-FR" sz="2000" dirty="0"/>
          </a:p>
          <a:p>
            <a:r>
              <a:rPr lang="fr-FR" altLang="fr-FR" sz="2000" dirty="0"/>
              <a:t>descendeurs, bloqueurs, plaquettes, AS…</a:t>
            </a:r>
          </a:p>
        </p:txBody>
      </p:sp>
      <p:pic>
        <p:nvPicPr>
          <p:cNvPr id="9" name="Image 8">
            <a:extLst>
              <a:ext uri="{FF2B5EF4-FFF2-40B4-BE49-F238E27FC236}">
                <a16:creationId xmlns:a16="http://schemas.microsoft.com/office/drawing/2014/main" id="{56E24401-7252-402B-85F7-894C40646297}"/>
              </a:ext>
            </a:extLst>
          </p:cNvPr>
          <p:cNvPicPr>
            <a:picLocks noChangeAspect="1"/>
          </p:cNvPicPr>
          <p:nvPr/>
        </p:nvPicPr>
        <p:blipFill rotWithShape="1">
          <a:blip r:embed="rId3">
            <a:extLst>
              <a:ext uri="{28A0092B-C50C-407E-A947-70E740481C1C}">
                <a14:useLocalDpi xmlns:a14="http://schemas.microsoft.com/office/drawing/2010/main" val="0"/>
              </a:ext>
            </a:extLst>
          </a:blip>
          <a:srcRect b="14518"/>
          <a:stretch/>
        </p:blipFill>
        <p:spPr>
          <a:xfrm>
            <a:off x="352778" y="1648178"/>
            <a:ext cx="1498600" cy="1281029"/>
          </a:xfrm>
          <a:prstGeom prst="rect">
            <a:avLst/>
          </a:prstGeom>
        </p:spPr>
      </p:pic>
      <p:pic>
        <p:nvPicPr>
          <p:cNvPr id="15" name="Image 14">
            <a:extLst>
              <a:ext uri="{FF2B5EF4-FFF2-40B4-BE49-F238E27FC236}">
                <a16:creationId xmlns:a16="http://schemas.microsoft.com/office/drawing/2014/main" id="{1740FA48-9589-45CD-84A4-9315556CB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86" y="4194160"/>
            <a:ext cx="1426467" cy="1235398"/>
          </a:xfrm>
          <a:prstGeom prst="rect">
            <a:avLst/>
          </a:prstGeom>
        </p:spPr>
      </p:pic>
    </p:spTree>
    <p:extLst>
      <p:ext uri="{BB962C8B-B14F-4D97-AF65-F5344CB8AC3E}">
        <p14:creationId xmlns:p14="http://schemas.microsoft.com/office/powerpoint/2010/main" val="542499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94E2B-1F0A-4CAD-B28F-61BAF6E3B73A}"/>
              </a:ext>
            </a:extLst>
          </p:cNvPr>
          <p:cNvSpPr>
            <a:spLocks noGrp="1"/>
          </p:cNvSpPr>
          <p:nvPr>
            <p:ph type="ctrTitle"/>
          </p:nvPr>
        </p:nvSpPr>
        <p:spPr/>
        <p:txBody>
          <a:bodyPr/>
          <a:lstStyle/>
          <a:p>
            <a:r>
              <a:rPr lang="fr-FR" dirty="0"/>
              <a:t>FIN</a:t>
            </a:r>
          </a:p>
        </p:txBody>
      </p:sp>
      <p:pic>
        <p:nvPicPr>
          <p:cNvPr id="4" name="Image 3">
            <a:extLst>
              <a:ext uri="{FF2B5EF4-FFF2-40B4-BE49-F238E27FC236}">
                <a16:creationId xmlns:a16="http://schemas.microsoft.com/office/drawing/2014/main" id="{76E9EED0-6E13-4B65-9894-916B8AFCB795}"/>
              </a:ext>
            </a:extLst>
          </p:cNvPr>
          <p:cNvPicPr>
            <a:picLocks noChangeAspect="1"/>
          </p:cNvPicPr>
          <p:nvPr/>
        </p:nvPicPr>
        <p:blipFill rotWithShape="1">
          <a:blip r:embed="rId2">
            <a:extLst>
              <a:ext uri="{28A0092B-C50C-407E-A947-70E740481C1C}">
                <a14:useLocalDpi xmlns:a14="http://schemas.microsoft.com/office/drawing/2010/main" val="0"/>
              </a:ext>
            </a:extLst>
          </a:blip>
          <a:srcRect l="8445" t="4363" r="6419" b="4696"/>
          <a:stretch/>
        </p:blipFill>
        <p:spPr>
          <a:xfrm>
            <a:off x="6824869" y="4161184"/>
            <a:ext cx="1506162" cy="1548000"/>
          </a:xfrm>
          <a:prstGeom prst="rect">
            <a:avLst/>
          </a:prstGeom>
        </p:spPr>
      </p:pic>
      <p:pic>
        <p:nvPicPr>
          <p:cNvPr id="6" name="Image 5">
            <a:extLst>
              <a:ext uri="{FF2B5EF4-FFF2-40B4-BE49-F238E27FC236}">
                <a16:creationId xmlns:a16="http://schemas.microsoft.com/office/drawing/2014/main" id="{56177B90-3821-42C0-8DBA-D877BDBE7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509" y="4167470"/>
            <a:ext cx="1657975" cy="1438537"/>
          </a:xfrm>
          <a:prstGeom prst="rect">
            <a:avLst/>
          </a:prstGeom>
        </p:spPr>
      </p:pic>
    </p:spTree>
    <p:extLst>
      <p:ext uri="{BB962C8B-B14F-4D97-AF65-F5344CB8AC3E}">
        <p14:creationId xmlns:p14="http://schemas.microsoft.com/office/powerpoint/2010/main" val="251497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07C95-E290-4286-85E0-487FDE1AEC79}"/>
              </a:ext>
            </a:extLst>
          </p:cNvPr>
          <p:cNvSpPr>
            <a:spLocks noGrp="1"/>
          </p:cNvSpPr>
          <p:nvPr>
            <p:ph type="title"/>
          </p:nvPr>
        </p:nvSpPr>
        <p:spPr/>
        <p:txBody>
          <a:bodyPr/>
          <a:lstStyle/>
          <a:p>
            <a:r>
              <a:rPr lang="fr-FR" dirty="0"/>
              <a:t>Back-up</a:t>
            </a:r>
          </a:p>
        </p:txBody>
      </p:sp>
    </p:spTree>
    <p:extLst>
      <p:ext uri="{BB962C8B-B14F-4D97-AF65-F5344CB8AC3E}">
        <p14:creationId xmlns:p14="http://schemas.microsoft.com/office/powerpoint/2010/main" val="195949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AE074FF1-26AB-4842-93CF-B08219BFA008}"/>
              </a:ext>
            </a:extLst>
          </p:cNvPr>
          <p:cNvSpPr/>
          <p:nvPr/>
        </p:nvSpPr>
        <p:spPr>
          <a:xfrm>
            <a:off x="1510446" y="4949437"/>
            <a:ext cx="4860000" cy="756000"/>
          </a:xfrm>
          <a:custGeom>
            <a:avLst/>
            <a:gdLst>
              <a:gd name="connsiteX0" fmla="*/ 0 w 4697309"/>
              <a:gd name="connsiteY0" fmla="*/ 0 h 351023"/>
              <a:gd name="connsiteX1" fmla="*/ 4697309 w 4697309"/>
              <a:gd name="connsiteY1" fmla="*/ 0 h 351023"/>
              <a:gd name="connsiteX2" fmla="*/ 4697309 w 4697309"/>
              <a:gd name="connsiteY2" fmla="*/ 351023 h 351023"/>
              <a:gd name="connsiteX3" fmla="*/ 0 w 4697309"/>
              <a:gd name="connsiteY3" fmla="*/ 351023 h 351023"/>
              <a:gd name="connsiteX4" fmla="*/ 0 w 4697309"/>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309" h="351023">
                <a:moveTo>
                  <a:pt x="0" y="0"/>
                </a:moveTo>
                <a:lnTo>
                  <a:pt x="4697309" y="0"/>
                </a:lnTo>
                <a:lnTo>
                  <a:pt x="4697309" y="351023"/>
                </a:lnTo>
                <a:lnTo>
                  <a:pt x="0" y="351023"/>
                </a:lnTo>
                <a:lnTo>
                  <a:pt x="0" y="0"/>
                </a:lnTo>
                <a:close/>
              </a:path>
            </a:pathLst>
          </a:custGeom>
          <a:solidFill>
            <a:srgbClr val="FACAB4">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spcBef>
                <a:spcPct val="0"/>
              </a:spcBef>
              <a:buNone/>
            </a:pPr>
            <a:r>
              <a:rPr lang="fr-FR" sz="1400" kern="1200" dirty="0">
                <a:solidFill>
                  <a:schemeClr val="tx1"/>
                </a:solidFill>
              </a:rPr>
              <a:t>Les obstacles peuvent s'enchaîner. </a:t>
            </a:r>
            <a:r>
              <a:rPr lang="fr-FR" sz="1400" b="1" kern="1200" dirty="0">
                <a:solidFill>
                  <a:srgbClr val="C1440C"/>
                </a:solidFill>
              </a:rPr>
              <a:t>L'ensemble des verticales ne doit pas excéder quelques dizaines de mètres</a:t>
            </a:r>
            <a:r>
              <a:rPr lang="fr-FR" sz="1400" kern="1200" dirty="0">
                <a:solidFill>
                  <a:schemeClr val="tx1"/>
                </a:solidFill>
              </a:rPr>
              <a:t>, de préférence en plusieurs tronçons.</a:t>
            </a:r>
          </a:p>
        </p:txBody>
      </p:sp>
      <p:sp>
        <p:nvSpPr>
          <p:cNvPr id="33" name="Forme libre : forme 32">
            <a:extLst>
              <a:ext uri="{FF2B5EF4-FFF2-40B4-BE49-F238E27FC236}">
                <a16:creationId xmlns:a16="http://schemas.microsoft.com/office/drawing/2014/main" id="{4693C296-8811-420F-9984-22C90B0BC08D}"/>
              </a:ext>
            </a:extLst>
          </p:cNvPr>
          <p:cNvSpPr/>
          <p:nvPr/>
        </p:nvSpPr>
        <p:spPr>
          <a:xfrm>
            <a:off x="6622448" y="3222224"/>
            <a:ext cx="4860000" cy="756000"/>
          </a:xfrm>
          <a:custGeom>
            <a:avLst/>
            <a:gdLst>
              <a:gd name="connsiteX0" fmla="*/ 0 w 4697309"/>
              <a:gd name="connsiteY0" fmla="*/ 0 h 351023"/>
              <a:gd name="connsiteX1" fmla="*/ 4697309 w 4697309"/>
              <a:gd name="connsiteY1" fmla="*/ 0 h 351023"/>
              <a:gd name="connsiteX2" fmla="*/ 4697309 w 4697309"/>
              <a:gd name="connsiteY2" fmla="*/ 351023 h 351023"/>
              <a:gd name="connsiteX3" fmla="*/ 0 w 4697309"/>
              <a:gd name="connsiteY3" fmla="*/ 351023 h 351023"/>
              <a:gd name="connsiteX4" fmla="*/ 0 w 4697309"/>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309" h="351023">
                <a:moveTo>
                  <a:pt x="0" y="0"/>
                </a:moveTo>
                <a:lnTo>
                  <a:pt x="4697309" y="0"/>
                </a:lnTo>
                <a:lnTo>
                  <a:pt x="4697309" y="351023"/>
                </a:lnTo>
                <a:lnTo>
                  <a:pt x="0" y="351023"/>
                </a:lnTo>
                <a:lnTo>
                  <a:pt x="0" y="0"/>
                </a:lnTo>
                <a:close/>
              </a:path>
            </a:pathLst>
          </a:custGeom>
          <a:solidFill>
            <a:srgbClr val="C5F5FF">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spcBef>
                <a:spcPct val="0"/>
              </a:spcBef>
              <a:buNone/>
            </a:pPr>
            <a:r>
              <a:rPr lang="fr-FR" sz="1400" kern="1200" dirty="0">
                <a:solidFill>
                  <a:schemeClr val="tx1"/>
                </a:solidFill>
              </a:rPr>
              <a:t>La présence d'eau ne doit pas empêcher la progression du groupe. </a:t>
            </a:r>
          </a:p>
        </p:txBody>
      </p:sp>
      <p:sp>
        <p:nvSpPr>
          <p:cNvPr id="32" name="Forme libre : forme 31">
            <a:extLst>
              <a:ext uri="{FF2B5EF4-FFF2-40B4-BE49-F238E27FC236}">
                <a16:creationId xmlns:a16="http://schemas.microsoft.com/office/drawing/2014/main" id="{F16D653B-6877-4DEC-A909-DE69E0763142}"/>
              </a:ext>
            </a:extLst>
          </p:cNvPr>
          <p:cNvSpPr/>
          <p:nvPr/>
        </p:nvSpPr>
        <p:spPr>
          <a:xfrm>
            <a:off x="1510446" y="3222224"/>
            <a:ext cx="4860000" cy="756000"/>
          </a:xfrm>
          <a:custGeom>
            <a:avLst/>
            <a:gdLst>
              <a:gd name="connsiteX0" fmla="*/ 0 w 4697309"/>
              <a:gd name="connsiteY0" fmla="*/ 0 h 351023"/>
              <a:gd name="connsiteX1" fmla="*/ 4697309 w 4697309"/>
              <a:gd name="connsiteY1" fmla="*/ 0 h 351023"/>
              <a:gd name="connsiteX2" fmla="*/ 4697309 w 4697309"/>
              <a:gd name="connsiteY2" fmla="*/ 351023 h 351023"/>
              <a:gd name="connsiteX3" fmla="*/ 0 w 4697309"/>
              <a:gd name="connsiteY3" fmla="*/ 351023 h 351023"/>
              <a:gd name="connsiteX4" fmla="*/ 0 w 4697309"/>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309" h="351023">
                <a:moveTo>
                  <a:pt x="0" y="0"/>
                </a:moveTo>
                <a:lnTo>
                  <a:pt x="4697309" y="0"/>
                </a:lnTo>
                <a:lnTo>
                  <a:pt x="4697309" y="351023"/>
                </a:lnTo>
                <a:lnTo>
                  <a:pt x="0" y="351023"/>
                </a:lnTo>
                <a:lnTo>
                  <a:pt x="0" y="0"/>
                </a:lnTo>
                <a:close/>
              </a:path>
            </a:pathLst>
          </a:custGeom>
          <a:solidFill>
            <a:srgbClr val="C5F5FF">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spcBef>
                <a:spcPct val="0"/>
              </a:spcBef>
              <a:buNone/>
            </a:pPr>
            <a:r>
              <a:rPr lang="fr-FR" sz="1400" kern="1200" dirty="0">
                <a:solidFill>
                  <a:schemeClr val="tx1"/>
                </a:solidFill>
              </a:rPr>
              <a:t>Les </a:t>
            </a:r>
            <a:r>
              <a:rPr lang="fr-FR" sz="1400" b="1" kern="1200" dirty="0">
                <a:solidFill>
                  <a:srgbClr val="00819B"/>
                </a:solidFill>
              </a:rPr>
              <a:t>obstacles seront ponctuels</a:t>
            </a:r>
            <a:r>
              <a:rPr lang="fr-FR" sz="1400" kern="1200" dirty="0">
                <a:solidFill>
                  <a:schemeClr val="tx1"/>
                </a:solidFill>
              </a:rPr>
              <a:t>. Leur franchissement nécessitant éventuellement du matériel, sera adapté aux possibilités du débutant.</a:t>
            </a:r>
          </a:p>
        </p:txBody>
      </p:sp>
      <p:sp>
        <p:nvSpPr>
          <p:cNvPr id="38" name="Forme libre : forme 37">
            <a:extLst>
              <a:ext uri="{FF2B5EF4-FFF2-40B4-BE49-F238E27FC236}">
                <a16:creationId xmlns:a16="http://schemas.microsoft.com/office/drawing/2014/main" id="{1587F692-3A8C-404B-8425-3849616F0010}"/>
              </a:ext>
            </a:extLst>
          </p:cNvPr>
          <p:cNvSpPr/>
          <p:nvPr/>
        </p:nvSpPr>
        <p:spPr>
          <a:xfrm>
            <a:off x="1510448" y="2579884"/>
            <a:ext cx="9972000" cy="684000"/>
          </a:xfrm>
          <a:custGeom>
            <a:avLst/>
            <a:gdLst>
              <a:gd name="connsiteX0" fmla="*/ 0 w 9394619"/>
              <a:gd name="connsiteY0" fmla="*/ 0 h 763322"/>
              <a:gd name="connsiteX1" fmla="*/ 9394619 w 9394619"/>
              <a:gd name="connsiteY1" fmla="*/ 0 h 763322"/>
              <a:gd name="connsiteX2" fmla="*/ 9394619 w 9394619"/>
              <a:gd name="connsiteY2" fmla="*/ 763322 h 763322"/>
              <a:gd name="connsiteX3" fmla="*/ 0 w 9394619"/>
              <a:gd name="connsiteY3" fmla="*/ 763322 h 763322"/>
              <a:gd name="connsiteX4" fmla="*/ 0 w 9394619"/>
              <a:gd name="connsiteY4" fmla="*/ 0 h 763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4619" h="763322">
                <a:moveTo>
                  <a:pt x="0" y="0"/>
                </a:moveTo>
                <a:lnTo>
                  <a:pt x="9394619" y="0"/>
                </a:lnTo>
                <a:lnTo>
                  <a:pt x="9394619" y="763322"/>
                </a:lnTo>
                <a:lnTo>
                  <a:pt x="0" y="763322"/>
                </a:lnTo>
                <a:lnTo>
                  <a:pt x="0" y="0"/>
                </a:lnTo>
                <a:close/>
              </a:path>
            </a:pathLst>
          </a:custGeom>
          <a:solidFill>
            <a:srgbClr val="00819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72000" rIns="142240" bIns="142240" numCol="1" spcCol="1270" anchor="t" anchorCtr="0">
            <a:noAutofit/>
          </a:bodyPr>
          <a:lstStyle/>
          <a:p>
            <a:pPr lvl="0" algn="ctr" defTabSz="889000">
              <a:spcBef>
                <a:spcPct val="0"/>
              </a:spcBef>
            </a:pPr>
            <a:r>
              <a:rPr lang="fr-FR" dirty="0">
                <a:solidFill>
                  <a:schemeClr val="tx1"/>
                </a:solidFill>
              </a:rPr>
              <a:t>Cavité ou portion de cavité d’initiation ou de découverte permettant une approche des différents aspects du milieu souterrain et techniques de la spéléologie</a:t>
            </a:r>
          </a:p>
        </p:txBody>
      </p:sp>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362462"/>
            <a:ext cx="11376000" cy="712573"/>
          </a:xfrm>
        </p:spPr>
        <p:txBody>
          <a:bodyPr/>
          <a:lstStyle/>
          <a:p>
            <a:r>
              <a:rPr lang="fr-FR" dirty="0"/>
              <a:t>Les classes de cavités</a:t>
            </a:r>
          </a:p>
        </p:txBody>
      </p:sp>
      <p:sp>
        <p:nvSpPr>
          <p:cNvPr id="8" name="ZoneTexte 7">
            <a:extLst>
              <a:ext uri="{FF2B5EF4-FFF2-40B4-BE49-F238E27FC236}">
                <a16:creationId xmlns:a16="http://schemas.microsoft.com/office/drawing/2014/main" id="{A14FDB3C-FC58-4C66-AD89-EC4CF496813A}"/>
              </a:ext>
            </a:extLst>
          </p:cNvPr>
          <p:cNvSpPr txBox="1"/>
          <p:nvPr/>
        </p:nvSpPr>
        <p:spPr>
          <a:xfrm>
            <a:off x="572262" y="1701280"/>
            <a:ext cx="675185" cy="707886"/>
          </a:xfrm>
          <a:prstGeom prst="rect">
            <a:avLst/>
          </a:prstGeom>
          <a:noFill/>
        </p:spPr>
        <p:txBody>
          <a:bodyPr wrap="none" rtlCol="0">
            <a:spAutoFit/>
          </a:bodyPr>
          <a:lstStyle/>
          <a:p>
            <a:r>
              <a:rPr lang="fr-FR" sz="4000" dirty="0"/>
              <a:t>❶</a:t>
            </a:r>
          </a:p>
        </p:txBody>
      </p:sp>
      <p:sp>
        <p:nvSpPr>
          <p:cNvPr id="9" name="ZoneTexte 8">
            <a:extLst>
              <a:ext uri="{FF2B5EF4-FFF2-40B4-BE49-F238E27FC236}">
                <a16:creationId xmlns:a16="http://schemas.microsoft.com/office/drawing/2014/main" id="{EEC866F0-2095-4300-80B1-C0CA1A2307DB}"/>
              </a:ext>
            </a:extLst>
          </p:cNvPr>
          <p:cNvSpPr txBox="1"/>
          <p:nvPr/>
        </p:nvSpPr>
        <p:spPr>
          <a:xfrm>
            <a:off x="572262" y="2905722"/>
            <a:ext cx="675185" cy="707886"/>
          </a:xfrm>
          <a:prstGeom prst="rect">
            <a:avLst/>
          </a:prstGeom>
          <a:noFill/>
        </p:spPr>
        <p:txBody>
          <a:bodyPr wrap="none" rtlCol="0">
            <a:spAutoFit/>
          </a:bodyPr>
          <a:lstStyle/>
          <a:p>
            <a:r>
              <a:rPr lang="fr-FR" sz="4000" dirty="0"/>
              <a:t>❷</a:t>
            </a:r>
          </a:p>
        </p:txBody>
      </p:sp>
      <p:sp>
        <p:nvSpPr>
          <p:cNvPr id="10" name="ZoneTexte 9">
            <a:extLst>
              <a:ext uri="{FF2B5EF4-FFF2-40B4-BE49-F238E27FC236}">
                <a16:creationId xmlns:a16="http://schemas.microsoft.com/office/drawing/2014/main" id="{8A31C68F-42DA-4B5B-909D-39BE8887A56A}"/>
              </a:ext>
            </a:extLst>
          </p:cNvPr>
          <p:cNvSpPr txBox="1"/>
          <p:nvPr/>
        </p:nvSpPr>
        <p:spPr>
          <a:xfrm>
            <a:off x="572262" y="4662412"/>
            <a:ext cx="675185" cy="707886"/>
          </a:xfrm>
          <a:prstGeom prst="rect">
            <a:avLst/>
          </a:prstGeom>
          <a:noFill/>
        </p:spPr>
        <p:txBody>
          <a:bodyPr wrap="none" rtlCol="0">
            <a:spAutoFit/>
          </a:bodyPr>
          <a:lstStyle/>
          <a:p>
            <a:r>
              <a:rPr lang="fr-FR" sz="4000" dirty="0"/>
              <a:t>❸</a:t>
            </a:r>
          </a:p>
        </p:txBody>
      </p:sp>
      <p:sp>
        <p:nvSpPr>
          <p:cNvPr id="11" name="ZoneTexte 10">
            <a:extLst>
              <a:ext uri="{FF2B5EF4-FFF2-40B4-BE49-F238E27FC236}">
                <a16:creationId xmlns:a16="http://schemas.microsoft.com/office/drawing/2014/main" id="{6CCB8A5F-489E-4458-88D7-869045CF8483}"/>
              </a:ext>
            </a:extLst>
          </p:cNvPr>
          <p:cNvSpPr txBox="1"/>
          <p:nvPr/>
        </p:nvSpPr>
        <p:spPr>
          <a:xfrm>
            <a:off x="572262" y="5859761"/>
            <a:ext cx="675185" cy="707886"/>
          </a:xfrm>
          <a:prstGeom prst="rect">
            <a:avLst/>
          </a:prstGeom>
          <a:noFill/>
        </p:spPr>
        <p:txBody>
          <a:bodyPr wrap="none" rtlCol="0">
            <a:spAutoFit/>
          </a:bodyPr>
          <a:lstStyle/>
          <a:p>
            <a:r>
              <a:rPr lang="fr-FR" sz="4000" dirty="0"/>
              <a:t>❹</a:t>
            </a:r>
          </a:p>
        </p:txBody>
      </p:sp>
      <p:sp>
        <p:nvSpPr>
          <p:cNvPr id="12" name="ZoneTexte 11">
            <a:extLst>
              <a:ext uri="{FF2B5EF4-FFF2-40B4-BE49-F238E27FC236}">
                <a16:creationId xmlns:a16="http://schemas.microsoft.com/office/drawing/2014/main" id="{942744F2-A3A4-4DC4-86B9-01421354DCAE}"/>
              </a:ext>
            </a:extLst>
          </p:cNvPr>
          <p:cNvSpPr txBox="1"/>
          <p:nvPr/>
        </p:nvSpPr>
        <p:spPr>
          <a:xfrm>
            <a:off x="572262" y="973434"/>
            <a:ext cx="675185" cy="707886"/>
          </a:xfrm>
          <a:prstGeom prst="rect">
            <a:avLst/>
          </a:prstGeom>
          <a:noFill/>
        </p:spPr>
        <p:txBody>
          <a:bodyPr wrap="none" rtlCol="0">
            <a:spAutoFit/>
          </a:bodyPr>
          <a:lstStyle/>
          <a:p>
            <a:r>
              <a:rPr lang="fr-FR" sz="4000" dirty="0"/>
              <a:t>⓿</a:t>
            </a:r>
          </a:p>
        </p:txBody>
      </p:sp>
      <p:sp>
        <p:nvSpPr>
          <p:cNvPr id="27" name="Forme libre : forme 26">
            <a:extLst>
              <a:ext uri="{FF2B5EF4-FFF2-40B4-BE49-F238E27FC236}">
                <a16:creationId xmlns:a16="http://schemas.microsoft.com/office/drawing/2014/main" id="{B8256A6A-FA96-4BDD-9271-186D2149F4F5}"/>
              </a:ext>
            </a:extLst>
          </p:cNvPr>
          <p:cNvSpPr/>
          <p:nvPr/>
        </p:nvSpPr>
        <p:spPr>
          <a:xfrm>
            <a:off x="1510446" y="6015889"/>
            <a:ext cx="9972000" cy="468000"/>
          </a:xfrm>
          <a:custGeom>
            <a:avLst/>
            <a:gdLst>
              <a:gd name="connsiteX0" fmla="*/ 0 w 9394619"/>
              <a:gd name="connsiteY0" fmla="*/ 0 h 763322"/>
              <a:gd name="connsiteX1" fmla="*/ 9394619 w 9394619"/>
              <a:gd name="connsiteY1" fmla="*/ 0 h 763322"/>
              <a:gd name="connsiteX2" fmla="*/ 9394619 w 9394619"/>
              <a:gd name="connsiteY2" fmla="*/ 763322 h 763322"/>
              <a:gd name="connsiteX3" fmla="*/ 0 w 9394619"/>
              <a:gd name="connsiteY3" fmla="*/ 763322 h 763322"/>
              <a:gd name="connsiteX4" fmla="*/ 0 w 9394619"/>
              <a:gd name="connsiteY4" fmla="*/ 0 h 763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4619" h="763322">
                <a:moveTo>
                  <a:pt x="0" y="0"/>
                </a:moveTo>
                <a:lnTo>
                  <a:pt x="9394619" y="0"/>
                </a:lnTo>
                <a:lnTo>
                  <a:pt x="9394619" y="763322"/>
                </a:lnTo>
                <a:lnTo>
                  <a:pt x="0" y="76332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72000" rIns="142240" bIns="142240" numCol="1" spcCol="1270" anchor="t" anchorCtr="0">
            <a:noAutofit/>
          </a:bodyPr>
          <a:lstStyle/>
          <a:p>
            <a:pPr marL="0" lvl="0" indent="0" algn="ctr" defTabSz="889000">
              <a:spcBef>
                <a:spcPct val="0"/>
              </a:spcBef>
              <a:buNone/>
            </a:pPr>
            <a:r>
              <a:rPr lang="fr-FR" kern="1200" dirty="0">
                <a:solidFill>
                  <a:schemeClr val="tx1"/>
                </a:solidFill>
              </a:rPr>
              <a:t>Toutes les autres cavités </a:t>
            </a:r>
          </a:p>
        </p:txBody>
      </p:sp>
      <p:sp>
        <p:nvSpPr>
          <p:cNvPr id="30" name="Forme libre : forme 29">
            <a:extLst>
              <a:ext uri="{FF2B5EF4-FFF2-40B4-BE49-F238E27FC236}">
                <a16:creationId xmlns:a16="http://schemas.microsoft.com/office/drawing/2014/main" id="{7BA8FE36-B832-4CD9-B238-FF4F4DAC04B1}"/>
              </a:ext>
            </a:extLst>
          </p:cNvPr>
          <p:cNvSpPr/>
          <p:nvPr/>
        </p:nvSpPr>
        <p:spPr>
          <a:xfrm>
            <a:off x="6622448" y="4949437"/>
            <a:ext cx="4860000" cy="756000"/>
          </a:xfrm>
          <a:custGeom>
            <a:avLst/>
            <a:gdLst>
              <a:gd name="connsiteX0" fmla="*/ 0 w 4697309"/>
              <a:gd name="connsiteY0" fmla="*/ 0 h 351023"/>
              <a:gd name="connsiteX1" fmla="*/ 4697309 w 4697309"/>
              <a:gd name="connsiteY1" fmla="*/ 0 h 351023"/>
              <a:gd name="connsiteX2" fmla="*/ 4697309 w 4697309"/>
              <a:gd name="connsiteY2" fmla="*/ 351023 h 351023"/>
              <a:gd name="connsiteX3" fmla="*/ 0 w 4697309"/>
              <a:gd name="connsiteY3" fmla="*/ 351023 h 351023"/>
              <a:gd name="connsiteX4" fmla="*/ 0 w 4697309"/>
              <a:gd name="connsiteY4" fmla="*/ 0 h 351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7309" h="351023">
                <a:moveTo>
                  <a:pt x="0" y="0"/>
                </a:moveTo>
                <a:lnTo>
                  <a:pt x="4697309" y="0"/>
                </a:lnTo>
                <a:lnTo>
                  <a:pt x="4697309" y="351023"/>
                </a:lnTo>
                <a:lnTo>
                  <a:pt x="0" y="351023"/>
                </a:lnTo>
                <a:lnTo>
                  <a:pt x="0" y="0"/>
                </a:lnTo>
                <a:close/>
              </a:path>
            </a:pathLst>
          </a:custGeom>
          <a:solidFill>
            <a:srgbClr val="FACAB4">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marL="0" lvl="0" indent="0" algn="ctr" defTabSz="889000">
              <a:spcBef>
                <a:spcPct val="0"/>
              </a:spcBef>
              <a:buNone/>
            </a:pPr>
            <a:r>
              <a:rPr lang="fr-FR" sz="1400" kern="1200" dirty="0">
                <a:solidFill>
                  <a:schemeClr val="tx1"/>
                </a:solidFill>
              </a:rPr>
              <a:t>La </a:t>
            </a:r>
            <a:r>
              <a:rPr lang="fr-FR" sz="1400" b="1" kern="1200" dirty="0">
                <a:solidFill>
                  <a:srgbClr val="C1440C"/>
                </a:solidFill>
              </a:rPr>
              <a:t>présence d'eau</a:t>
            </a:r>
            <a:r>
              <a:rPr lang="fr-FR" sz="1400" kern="1200" dirty="0">
                <a:solidFill>
                  <a:srgbClr val="C1440C"/>
                </a:solidFill>
              </a:rPr>
              <a:t> </a:t>
            </a:r>
            <a:r>
              <a:rPr lang="fr-FR" sz="1400" kern="1200" dirty="0">
                <a:solidFill>
                  <a:schemeClr val="tx1"/>
                </a:solidFill>
              </a:rPr>
              <a:t>ne doit pas entraver la progression du groupe, ni entraîner une modification de l'équipement des verticales. </a:t>
            </a:r>
          </a:p>
        </p:txBody>
      </p:sp>
      <p:sp>
        <p:nvSpPr>
          <p:cNvPr id="34" name="Forme libre : forme 33">
            <a:extLst>
              <a:ext uri="{FF2B5EF4-FFF2-40B4-BE49-F238E27FC236}">
                <a16:creationId xmlns:a16="http://schemas.microsoft.com/office/drawing/2014/main" id="{7AD9FCE1-6752-4894-BDF3-430A704CC20A}"/>
              </a:ext>
            </a:extLst>
          </p:cNvPr>
          <p:cNvSpPr/>
          <p:nvPr/>
        </p:nvSpPr>
        <p:spPr>
          <a:xfrm>
            <a:off x="1510448" y="1828348"/>
            <a:ext cx="9972000" cy="720000"/>
          </a:xfrm>
          <a:custGeom>
            <a:avLst/>
            <a:gdLst>
              <a:gd name="connsiteX0" fmla="*/ 0 w 9394619"/>
              <a:gd name="connsiteY0" fmla="*/ 411167 h 1173990"/>
              <a:gd name="connsiteX1" fmla="*/ 4550561 w 9394619"/>
              <a:gd name="connsiteY1" fmla="*/ 411167 h 1173990"/>
              <a:gd name="connsiteX2" fmla="*/ 4550561 w 9394619"/>
              <a:gd name="connsiteY2" fmla="*/ 293498 h 1173990"/>
              <a:gd name="connsiteX3" fmla="*/ 4403812 w 9394619"/>
              <a:gd name="connsiteY3" fmla="*/ 293498 h 1173990"/>
              <a:gd name="connsiteX4" fmla="*/ 4697310 w 9394619"/>
              <a:gd name="connsiteY4" fmla="*/ 0 h 1173990"/>
              <a:gd name="connsiteX5" fmla="*/ 4990807 w 9394619"/>
              <a:gd name="connsiteY5" fmla="*/ 293498 h 1173990"/>
              <a:gd name="connsiteX6" fmla="*/ 4844058 w 9394619"/>
              <a:gd name="connsiteY6" fmla="*/ 293498 h 1173990"/>
              <a:gd name="connsiteX7" fmla="*/ 4844058 w 9394619"/>
              <a:gd name="connsiteY7" fmla="*/ 411167 h 1173990"/>
              <a:gd name="connsiteX8" fmla="*/ 9394619 w 9394619"/>
              <a:gd name="connsiteY8" fmla="*/ 411167 h 1173990"/>
              <a:gd name="connsiteX9" fmla="*/ 9394619 w 9394619"/>
              <a:gd name="connsiteY9" fmla="*/ 1173990 h 1173990"/>
              <a:gd name="connsiteX10" fmla="*/ 0 w 9394619"/>
              <a:gd name="connsiteY10" fmla="*/ 1173990 h 1173990"/>
              <a:gd name="connsiteX11" fmla="*/ 0 w 9394619"/>
              <a:gd name="connsiteY11" fmla="*/ 411167 h 117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4619" h="1173990">
                <a:moveTo>
                  <a:pt x="9394619" y="762823"/>
                </a:moveTo>
                <a:lnTo>
                  <a:pt x="4844058" y="762823"/>
                </a:lnTo>
                <a:lnTo>
                  <a:pt x="4844058" y="880492"/>
                </a:lnTo>
                <a:lnTo>
                  <a:pt x="4990807" y="880492"/>
                </a:lnTo>
                <a:lnTo>
                  <a:pt x="4697309" y="1173989"/>
                </a:lnTo>
                <a:lnTo>
                  <a:pt x="4403812" y="880492"/>
                </a:lnTo>
                <a:lnTo>
                  <a:pt x="4550561" y="880492"/>
                </a:lnTo>
                <a:lnTo>
                  <a:pt x="4550561" y="762823"/>
                </a:lnTo>
                <a:lnTo>
                  <a:pt x="0" y="762823"/>
                </a:lnTo>
                <a:lnTo>
                  <a:pt x="0" y="1"/>
                </a:lnTo>
                <a:lnTo>
                  <a:pt x="9394619" y="1"/>
                </a:lnTo>
                <a:lnTo>
                  <a:pt x="9394619" y="762823"/>
                </a:lnTo>
                <a:close/>
              </a:path>
            </a:pathLst>
          </a:cu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39" tIns="72000" rIns="142240" bIns="553408" numCol="1" spcCol="1270" anchor="t" anchorCtr="0">
            <a:noAutofit/>
          </a:bodyPr>
          <a:lstStyle/>
          <a:p>
            <a:pPr marL="0" lvl="0" indent="0" algn="ctr" defTabSz="889000">
              <a:spcBef>
                <a:spcPct val="0"/>
              </a:spcBef>
              <a:buNone/>
            </a:pPr>
            <a:r>
              <a:rPr lang="fr-FR" kern="1200" dirty="0">
                <a:solidFill>
                  <a:schemeClr val="tx1"/>
                </a:solidFill>
              </a:rPr>
              <a:t>Cavité ou portion de cavité ne nécessitant </a:t>
            </a:r>
            <a:r>
              <a:rPr lang="fr-FR" b="1" kern="1200" dirty="0"/>
              <a:t>pas de matériel</a:t>
            </a:r>
            <a:r>
              <a:rPr lang="fr-FR" kern="1200" dirty="0">
                <a:solidFill>
                  <a:schemeClr val="tx1"/>
                </a:solidFill>
              </a:rPr>
              <a:t> autre qu’un casque avec éclairage </a:t>
            </a:r>
          </a:p>
        </p:txBody>
      </p:sp>
      <p:sp>
        <p:nvSpPr>
          <p:cNvPr id="35" name="Forme libre : forme 34">
            <a:extLst>
              <a:ext uri="{FF2B5EF4-FFF2-40B4-BE49-F238E27FC236}">
                <a16:creationId xmlns:a16="http://schemas.microsoft.com/office/drawing/2014/main" id="{2461975B-32B9-4D0C-B325-76FA4CB08BE5}"/>
              </a:ext>
            </a:extLst>
          </p:cNvPr>
          <p:cNvSpPr/>
          <p:nvPr/>
        </p:nvSpPr>
        <p:spPr>
          <a:xfrm>
            <a:off x="1510446" y="1083500"/>
            <a:ext cx="9972000" cy="720000"/>
          </a:xfrm>
          <a:custGeom>
            <a:avLst/>
            <a:gdLst>
              <a:gd name="connsiteX0" fmla="*/ 0 w 9394619"/>
              <a:gd name="connsiteY0" fmla="*/ 411167 h 1173990"/>
              <a:gd name="connsiteX1" fmla="*/ 4550561 w 9394619"/>
              <a:gd name="connsiteY1" fmla="*/ 411167 h 1173990"/>
              <a:gd name="connsiteX2" fmla="*/ 4550561 w 9394619"/>
              <a:gd name="connsiteY2" fmla="*/ 293498 h 1173990"/>
              <a:gd name="connsiteX3" fmla="*/ 4403812 w 9394619"/>
              <a:gd name="connsiteY3" fmla="*/ 293498 h 1173990"/>
              <a:gd name="connsiteX4" fmla="*/ 4697310 w 9394619"/>
              <a:gd name="connsiteY4" fmla="*/ 0 h 1173990"/>
              <a:gd name="connsiteX5" fmla="*/ 4990807 w 9394619"/>
              <a:gd name="connsiteY5" fmla="*/ 293498 h 1173990"/>
              <a:gd name="connsiteX6" fmla="*/ 4844058 w 9394619"/>
              <a:gd name="connsiteY6" fmla="*/ 293498 h 1173990"/>
              <a:gd name="connsiteX7" fmla="*/ 4844058 w 9394619"/>
              <a:gd name="connsiteY7" fmla="*/ 411167 h 1173990"/>
              <a:gd name="connsiteX8" fmla="*/ 9394619 w 9394619"/>
              <a:gd name="connsiteY8" fmla="*/ 411167 h 1173990"/>
              <a:gd name="connsiteX9" fmla="*/ 9394619 w 9394619"/>
              <a:gd name="connsiteY9" fmla="*/ 1173990 h 1173990"/>
              <a:gd name="connsiteX10" fmla="*/ 0 w 9394619"/>
              <a:gd name="connsiteY10" fmla="*/ 1173990 h 1173990"/>
              <a:gd name="connsiteX11" fmla="*/ 0 w 9394619"/>
              <a:gd name="connsiteY11" fmla="*/ 411167 h 117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4619" h="1173990">
                <a:moveTo>
                  <a:pt x="9394619" y="762823"/>
                </a:moveTo>
                <a:lnTo>
                  <a:pt x="4844058" y="762823"/>
                </a:lnTo>
                <a:lnTo>
                  <a:pt x="4844058" y="880492"/>
                </a:lnTo>
                <a:lnTo>
                  <a:pt x="4990807" y="880492"/>
                </a:lnTo>
                <a:lnTo>
                  <a:pt x="4697309" y="1173989"/>
                </a:lnTo>
                <a:lnTo>
                  <a:pt x="4403812" y="880492"/>
                </a:lnTo>
                <a:lnTo>
                  <a:pt x="4550561" y="880492"/>
                </a:lnTo>
                <a:lnTo>
                  <a:pt x="4550561" y="762823"/>
                </a:lnTo>
                <a:lnTo>
                  <a:pt x="0" y="762823"/>
                </a:lnTo>
                <a:lnTo>
                  <a:pt x="0" y="1"/>
                </a:lnTo>
                <a:lnTo>
                  <a:pt x="9394619" y="1"/>
                </a:lnTo>
                <a:lnTo>
                  <a:pt x="9394619" y="762823"/>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39" tIns="72000" rIns="142240" bIns="553408" numCol="1" spcCol="1270" anchor="t" anchorCtr="0">
            <a:noAutofit/>
          </a:bodyPr>
          <a:lstStyle/>
          <a:p>
            <a:pPr marL="0" lvl="0" indent="0" algn="ctr" defTabSz="889000">
              <a:spcBef>
                <a:spcPct val="0"/>
              </a:spcBef>
              <a:buNone/>
            </a:pPr>
            <a:r>
              <a:rPr lang="fr-FR" kern="1200" dirty="0">
                <a:solidFill>
                  <a:schemeClr val="tx1"/>
                </a:solidFill>
              </a:rPr>
              <a:t>Cavité aménagée pour le </a:t>
            </a:r>
            <a:r>
              <a:rPr lang="fr-FR" b="1" kern="1200" dirty="0">
                <a:solidFill>
                  <a:schemeClr val="tx1"/>
                </a:solidFill>
              </a:rPr>
              <a:t>tourisme</a:t>
            </a:r>
            <a:r>
              <a:rPr lang="fr-FR" kern="1200" dirty="0">
                <a:solidFill>
                  <a:schemeClr val="tx1"/>
                </a:solidFill>
              </a:rPr>
              <a:t> </a:t>
            </a:r>
          </a:p>
        </p:txBody>
      </p:sp>
      <p:sp>
        <p:nvSpPr>
          <p:cNvPr id="39" name="Flèche : bas 38">
            <a:extLst>
              <a:ext uri="{FF2B5EF4-FFF2-40B4-BE49-F238E27FC236}">
                <a16:creationId xmlns:a16="http://schemas.microsoft.com/office/drawing/2014/main" id="{79551659-6C9A-42AB-8F7B-FC51A9F77A2E}"/>
              </a:ext>
            </a:extLst>
          </p:cNvPr>
          <p:cNvSpPr/>
          <p:nvPr/>
        </p:nvSpPr>
        <p:spPr>
          <a:xfrm>
            <a:off x="6198104" y="3231196"/>
            <a:ext cx="612000" cy="1050760"/>
          </a:xfrm>
          <a:prstGeom prst="downArrow">
            <a:avLst>
              <a:gd name="adj1" fmla="val 50000"/>
              <a:gd name="adj2" fmla="val 36553"/>
            </a:avLst>
          </a:prstGeom>
          <a:solidFill>
            <a:srgbClr val="008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orme libre : forme 39">
            <a:extLst>
              <a:ext uri="{FF2B5EF4-FFF2-40B4-BE49-F238E27FC236}">
                <a16:creationId xmlns:a16="http://schemas.microsoft.com/office/drawing/2014/main" id="{D08AFE66-AEBE-48CC-843F-E9ED4F125AC4}"/>
              </a:ext>
            </a:extLst>
          </p:cNvPr>
          <p:cNvSpPr/>
          <p:nvPr/>
        </p:nvSpPr>
        <p:spPr>
          <a:xfrm>
            <a:off x="1510448" y="4290147"/>
            <a:ext cx="9972000" cy="684000"/>
          </a:xfrm>
          <a:custGeom>
            <a:avLst/>
            <a:gdLst>
              <a:gd name="connsiteX0" fmla="*/ 0 w 9394619"/>
              <a:gd name="connsiteY0" fmla="*/ 0 h 763322"/>
              <a:gd name="connsiteX1" fmla="*/ 9394619 w 9394619"/>
              <a:gd name="connsiteY1" fmla="*/ 0 h 763322"/>
              <a:gd name="connsiteX2" fmla="*/ 9394619 w 9394619"/>
              <a:gd name="connsiteY2" fmla="*/ 763322 h 763322"/>
              <a:gd name="connsiteX3" fmla="*/ 0 w 9394619"/>
              <a:gd name="connsiteY3" fmla="*/ 763322 h 763322"/>
              <a:gd name="connsiteX4" fmla="*/ 0 w 9394619"/>
              <a:gd name="connsiteY4" fmla="*/ 0 h 763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4619" h="763322">
                <a:moveTo>
                  <a:pt x="0" y="0"/>
                </a:moveTo>
                <a:lnTo>
                  <a:pt x="9394619" y="0"/>
                </a:lnTo>
                <a:lnTo>
                  <a:pt x="9394619" y="763322"/>
                </a:lnTo>
                <a:lnTo>
                  <a:pt x="0" y="763322"/>
                </a:lnTo>
                <a:lnTo>
                  <a:pt x="0" y="0"/>
                </a:lnTo>
                <a:close/>
              </a:path>
            </a:pathLst>
          </a:custGeom>
          <a:solidFill>
            <a:srgbClr val="C144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72000" rIns="142240" bIns="142240" numCol="1" spcCol="1270" anchor="t" anchorCtr="0">
            <a:noAutofit/>
          </a:bodyPr>
          <a:lstStyle/>
          <a:p>
            <a:pPr lvl="0" algn="ctr" defTabSz="889000">
              <a:spcBef>
                <a:spcPct val="0"/>
              </a:spcBef>
            </a:pPr>
            <a:r>
              <a:rPr lang="fr-FR" dirty="0">
                <a:solidFill>
                  <a:schemeClr val="tx1"/>
                </a:solidFill>
              </a:rPr>
              <a:t>Cavités ou portions de cavités permettant de se perfectionner dans la connaissance du milieu et dans les techniques de progression</a:t>
            </a:r>
          </a:p>
        </p:txBody>
      </p:sp>
      <p:sp>
        <p:nvSpPr>
          <p:cNvPr id="41" name="Flèche : bas 40">
            <a:extLst>
              <a:ext uri="{FF2B5EF4-FFF2-40B4-BE49-F238E27FC236}">
                <a16:creationId xmlns:a16="http://schemas.microsoft.com/office/drawing/2014/main" id="{A56D032A-BCFB-4111-BEE4-CF09C5CB00DA}"/>
              </a:ext>
            </a:extLst>
          </p:cNvPr>
          <p:cNvSpPr/>
          <p:nvPr/>
        </p:nvSpPr>
        <p:spPr>
          <a:xfrm>
            <a:off x="6198104" y="4940280"/>
            <a:ext cx="612000" cy="1050760"/>
          </a:xfrm>
          <a:prstGeom prst="downArrow">
            <a:avLst>
              <a:gd name="adj1" fmla="val 50000"/>
              <a:gd name="adj2" fmla="val 36553"/>
            </a:avLst>
          </a:prstGeom>
          <a:solidFill>
            <a:srgbClr val="C14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742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45E18-BD35-4010-BDFC-105090D21A37}"/>
              </a:ext>
            </a:extLst>
          </p:cNvPr>
          <p:cNvSpPr>
            <a:spLocks noGrp="1"/>
          </p:cNvSpPr>
          <p:nvPr>
            <p:ph type="title"/>
          </p:nvPr>
        </p:nvSpPr>
        <p:spPr/>
        <p:txBody>
          <a:bodyPr/>
          <a:lstStyle/>
          <a:p>
            <a:r>
              <a:rPr lang="fr-FR" dirty="0"/>
              <a:t>Au programme</a:t>
            </a:r>
          </a:p>
        </p:txBody>
      </p:sp>
      <p:sp>
        <p:nvSpPr>
          <p:cNvPr id="3" name="Espace réservé du contenu 2">
            <a:extLst>
              <a:ext uri="{FF2B5EF4-FFF2-40B4-BE49-F238E27FC236}">
                <a16:creationId xmlns:a16="http://schemas.microsoft.com/office/drawing/2014/main" id="{F1283C35-3924-4134-8278-0649A9B0CE01}"/>
              </a:ext>
            </a:extLst>
          </p:cNvPr>
          <p:cNvSpPr>
            <a:spLocks noGrp="1"/>
          </p:cNvSpPr>
          <p:nvPr>
            <p:ph idx="1"/>
          </p:nvPr>
        </p:nvSpPr>
        <p:spPr/>
        <p:txBody>
          <a:bodyPr>
            <a:normAutofit/>
          </a:bodyPr>
          <a:lstStyle/>
          <a:p>
            <a:r>
              <a:rPr lang="fr-FR" sz="3200" dirty="0">
                <a:solidFill>
                  <a:schemeClr val="tx1"/>
                </a:solidFill>
              </a:rPr>
              <a:t>L'encadrement:</a:t>
            </a:r>
          </a:p>
          <a:p>
            <a:pPr lvl="2"/>
            <a:r>
              <a:rPr lang="fr-FR" sz="2400" dirty="0">
                <a:solidFill>
                  <a:schemeClr val="tx1"/>
                </a:solidFill>
              </a:rPr>
              <a:t>Préconisations fédérales pour l’encadrement</a:t>
            </a:r>
          </a:p>
          <a:p>
            <a:pPr lvl="2"/>
            <a:r>
              <a:rPr lang="fr-FR" sz="2400" dirty="0">
                <a:solidFill>
                  <a:schemeClr val="tx1"/>
                </a:solidFill>
              </a:rPr>
              <a:t>Comment évaluer les compétences ?</a:t>
            </a:r>
          </a:p>
          <a:p>
            <a:pPr lvl="2"/>
            <a:r>
              <a:rPr lang="fr-FR" sz="2400" dirty="0">
                <a:solidFill>
                  <a:schemeClr val="tx1"/>
                </a:solidFill>
              </a:rPr>
              <a:t>L’honorabilité des encadrants</a:t>
            </a:r>
          </a:p>
          <a:p>
            <a:pPr lvl="2"/>
            <a:r>
              <a:rPr lang="fr-FR" sz="2400" dirty="0">
                <a:solidFill>
                  <a:schemeClr val="tx1"/>
                </a:solidFill>
              </a:rPr>
              <a:t>Responsabilité des cadres : jurisprudence</a:t>
            </a:r>
          </a:p>
          <a:p>
            <a:r>
              <a:rPr lang="fr-FR" sz="3200" dirty="0">
                <a:solidFill>
                  <a:schemeClr val="tx1"/>
                </a:solidFill>
              </a:rPr>
              <a:t>L’accueil des mineurs</a:t>
            </a:r>
          </a:p>
          <a:p>
            <a:r>
              <a:rPr lang="fr-FR" sz="3200" dirty="0">
                <a:solidFill>
                  <a:schemeClr val="tx1"/>
                </a:solidFill>
              </a:rPr>
              <a:t>Accès et protection des sites de pratique</a:t>
            </a:r>
          </a:p>
          <a:p>
            <a:r>
              <a:rPr lang="fr-FR" sz="3200" dirty="0">
                <a:solidFill>
                  <a:schemeClr val="tx1"/>
                </a:solidFill>
              </a:rPr>
              <a:t>Gestion des EPI</a:t>
            </a:r>
          </a:p>
        </p:txBody>
      </p:sp>
    </p:spTree>
    <p:extLst>
      <p:ext uri="{BB962C8B-B14F-4D97-AF65-F5344CB8AC3E}">
        <p14:creationId xmlns:p14="http://schemas.microsoft.com/office/powerpoint/2010/main" val="1458825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4D812C3-7B3E-43CB-A73D-B1EE87D151D2}"/>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Prérogatives des diplômes fédéraux (1)</a:t>
            </a:r>
          </a:p>
        </p:txBody>
      </p:sp>
      <p:graphicFrame>
        <p:nvGraphicFramePr>
          <p:cNvPr id="4" name="Tableau 4">
            <a:extLst>
              <a:ext uri="{FF2B5EF4-FFF2-40B4-BE49-F238E27FC236}">
                <a16:creationId xmlns:a16="http://schemas.microsoft.com/office/drawing/2014/main" id="{EF169953-EE50-4744-A67A-403407F96051}"/>
              </a:ext>
            </a:extLst>
          </p:cNvPr>
          <p:cNvGraphicFramePr>
            <a:graphicFrameLocks noGrp="1"/>
          </p:cNvGraphicFramePr>
          <p:nvPr>
            <p:extLst>
              <p:ext uri="{D42A27DB-BD31-4B8C-83A1-F6EECF244321}">
                <p14:modId xmlns:p14="http://schemas.microsoft.com/office/powerpoint/2010/main" val="1409403386"/>
              </p:ext>
            </p:extLst>
          </p:nvPr>
        </p:nvGraphicFramePr>
        <p:xfrm>
          <a:off x="543339" y="1263008"/>
          <a:ext cx="11105323" cy="4997760"/>
        </p:xfrm>
        <a:graphic>
          <a:graphicData uri="http://schemas.openxmlformats.org/drawingml/2006/table">
            <a:tbl>
              <a:tblPr firstRow="1" bandRow="1">
                <a:tableStyleId>{69012ECD-51FC-41F1-AA8D-1B2483CD663E}</a:tableStyleId>
              </a:tblPr>
              <a:tblGrid>
                <a:gridCol w="2156125">
                  <a:extLst>
                    <a:ext uri="{9D8B030D-6E8A-4147-A177-3AD203B41FA5}">
                      <a16:colId xmlns:a16="http://schemas.microsoft.com/office/drawing/2014/main" val="4285573336"/>
                    </a:ext>
                  </a:extLst>
                </a:gridCol>
                <a:gridCol w="1491533">
                  <a:extLst>
                    <a:ext uri="{9D8B030D-6E8A-4147-A177-3AD203B41FA5}">
                      <a16:colId xmlns:a16="http://schemas.microsoft.com/office/drawing/2014/main" val="2212214921"/>
                    </a:ext>
                  </a:extLst>
                </a:gridCol>
                <a:gridCol w="1491533">
                  <a:extLst>
                    <a:ext uri="{9D8B030D-6E8A-4147-A177-3AD203B41FA5}">
                      <a16:colId xmlns:a16="http://schemas.microsoft.com/office/drawing/2014/main" val="3293735797"/>
                    </a:ext>
                  </a:extLst>
                </a:gridCol>
                <a:gridCol w="1491533">
                  <a:extLst>
                    <a:ext uri="{9D8B030D-6E8A-4147-A177-3AD203B41FA5}">
                      <a16:colId xmlns:a16="http://schemas.microsoft.com/office/drawing/2014/main" val="3634630356"/>
                    </a:ext>
                  </a:extLst>
                </a:gridCol>
                <a:gridCol w="1491533">
                  <a:extLst>
                    <a:ext uri="{9D8B030D-6E8A-4147-A177-3AD203B41FA5}">
                      <a16:colId xmlns:a16="http://schemas.microsoft.com/office/drawing/2014/main" val="3750108607"/>
                    </a:ext>
                  </a:extLst>
                </a:gridCol>
                <a:gridCol w="1491533">
                  <a:extLst>
                    <a:ext uri="{9D8B030D-6E8A-4147-A177-3AD203B41FA5}">
                      <a16:colId xmlns:a16="http://schemas.microsoft.com/office/drawing/2014/main" val="3170085193"/>
                    </a:ext>
                  </a:extLst>
                </a:gridCol>
                <a:gridCol w="1491533">
                  <a:extLst>
                    <a:ext uri="{9D8B030D-6E8A-4147-A177-3AD203B41FA5}">
                      <a16:colId xmlns:a16="http://schemas.microsoft.com/office/drawing/2014/main" val="2812363332"/>
                    </a:ext>
                  </a:extLst>
                </a:gridCol>
              </a:tblGrid>
              <a:tr h="370840">
                <a:tc>
                  <a:txBody>
                    <a:bodyPr/>
                    <a:lstStyle/>
                    <a:p>
                      <a:pPr algn="ctr"/>
                      <a:r>
                        <a:rPr lang="fr-FR" sz="1600" dirty="0">
                          <a:latin typeface="Corbel (Corps)"/>
                        </a:rPr>
                        <a:t>Type d'action</a:t>
                      </a:r>
                    </a:p>
                  </a:txBody>
                  <a:tcPr marL="54000" marR="54000" marT="36000" marB="36000" anchor="ctr"/>
                </a:tc>
                <a:tc>
                  <a:txBody>
                    <a:bodyPr/>
                    <a:lstStyle/>
                    <a:p>
                      <a:pPr algn="ctr"/>
                      <a:r>
                        <a:rPr lang="fr-FR" sz="1600" dirty="0"/>
                        <a:t>Initiateur</a:t>
                      </a:r>
                      <a:endParaRPr lang="fr-FR" sz="1600" dirty="0">
                        <a:latin typeface="Corbel (Corps)"/>
                      </a:endParaRPr>
                    </a:p>
                  </a:txBody>
                  <a:tcPr marL="54000" marR="54000" marT="36000" marB="36000" anchor="ctr">
                    <a:solidFill>
                      <a:srgbClr val="C1440C"/>
                    </a:solidFill>
                  </a:tcPr>
                </a:tc>
                <a:tc>
                  <a:txBody>
                    <a:bodyPr/>
                    <a:lstStyle/>
                    <a:p>
                      <a:pPr algn="ctr"/>
                      <a:r>
                        <a:rPr lang="fr-FR" sz="1600" dirty="0"/>
                        <a:t>Initiateur recyclé</a:t>
                      </a:r>
                      <a:endParaRPr lang="fr-FR" sz="1600" dirty="0">
                        <a:latin typeface="Corbel (Corps)"/>
                      </a:endParaRPr>
                    </a:p>
                  </a:txBody>
                  <a:tcPr marL="54000" marR="54000" marT="36000" marB="36000" anchor="ctr">
                    <a:solidFill>
                      <a:srgbClr val="C1440C"/>
                    </a:solidFill>
                  </a:tcPr>
                </a:tc>
                <a:tc>
                  <a:txBody>
                    <a:bodyPr/>
                    <a:lstStyle/>
                    <a:p>
                      <a:pPr algn="ctr"/>
                      <a:r>
                        <a:rPr lang="fr-FR" sz="1600" dirty="0"/>
                        <a:t>Moniteur</a:t>
                      </a:r>
                      <a:endParaRPr lang="fr-FR" sz="1600" dirty="0">
                        <a:latin typeface="Corbel (Corps)"/>
                      </a:endParaRPr>
                    </a:p>
                  </a:txBody>
                  <a:tcPr marL="54000" marR="54000" marT="36000" marB="36000" anchor="ctr">
                    <a:solidFill>
                      <a:srgbClr val="00819B"/>
                    </a:solidFill>
                  </a:tcPr>
                </a:tc>
                <a:tc>
                  <a:txBody>
                    <a:bodyPr/>
                    <a:lstStyle/>
                    <a:p>
                      <a:pPr algn="ctr"/>
                      <a:r>
                        <a:rPr lang="fr-FR" sz="1600" dirty="0"/>
                        <a:t>Moniteur recyclé</a:t>
                      </a:r>
                      <a:endParaRPr lang="fr-FR" sz="1600" dirty="0">
                        <a:latin typeface="Corbel (Corps)"/>
                      </a:endParaRPr>
                    </a:p>
                  </a:txBody>
                  <a:tcPr marL="54000" marR="54000" marT="36000" marB="36000" anchor="ctr">
                    <a:solidFill>
                      <a:srgbClr val="00819B"/>
                    </a:solidFill>
                  </a:tcPr>
                </a:tc>
                <a:tc>
                  <a:txBody>
                    <a:bodyPr/>
                    <a:lstStyle/>
                    <a:p>
                      <a:pPr algn="ctr"/>
                      <a:r>
                        <a:rPr lang="fr-FR" sz="1600" dirty="0">
                          <a:latin typeface="Corbel (Corps)"/>
                        </a:rPr>
                        <a:t>Instructeur</a:t>
                      </a:r>
                    </a:p>
                  </a:txBody>
                  <a:tcPr marL="54000" marR="54000" marT="36000" marB="36000" anchor="ctr">
                    <a:solidFill>
                      <a:schemeClr val="tx2"/>
                    </a:solidFill>
                  </a:tcPr>
                </a:tc>
                <a:tc>
                  <a:txBody>
                    <a:bodyPr/>
                    <a:lstStyle/>
                    <a:p>
                      <a:pPr algn="ctr"/>
                      <a:r>
                        <a:rPr lang="fr-FR" sz="1600" dirty="0">
                          <a:latin typeface="Corbel (Corps)"/>
                        </a:rPr>
                        <a:t>Instructeur recyclé</a:t>
                      </a:r>
                    </a:p>
                  </a:txBody>
                  <a:tcPr marL="54000" marR="54000" marT="36000" marB="36000" anchor="ctr">
                    <a:solidFill>
                      <a:schemeClr val="tx2"/>
                    </a:solidFill>
                  </a:tcPr>
                </a:tc>
                <a:extLst>
                  <a:ext uri="{0D108BD9-81ED-4DB2-BD59-A6C34878D82A}">
                    <a16:rowId xmlns:a16="http://schemas.microsoft.com/office/drawing/2014/main" val="2187539501"/>
                  </a:ext>
                </a:extLst>
              </a:tr>
              <a:tr h="370840">
                <a:tc>
                  <a:txBody>
                    <a:bodyPr/>
                    <a:lstStyle/>
                    <a:p>
                      <a:r>
                        <a:rPr lang="fr-FR" sz="1600" b="1" dirty="0"/>
                        <a:t>Encadrement comité, club, EDS, JNS...</a:t>
                      </a:r>
                      <a:endParaRPr lang="fr-FR" sz="1600" b="1" dirty="0">
                        <a:latin typeface="Corbel (Corps)"/>
                      </a:endParaRPr>
                    </a:p>
                  </a:txBody>
                  <a:tcPr marL="54000" marR="54000" marT="36000" marB="36000" anchor="ctr">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397640968"/>
                  </a:ext>
                </a:extLst>
              </a:tr>
              <a:tr h="370840">
                <a:tc>
                  <a:txBody>
                    <a:bodyPr/>
                    <a:lstStyle/>
                    <a:p>
                      <a:r>
                        <a:rPr lang="fr-FR" sz="1600" b="1" dirty="0"/>
                        <a:t>Encadrement en ACM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tx1"/>
                          </a:solidFill>
                        </a:rPr>
                        <a:t>Séjours spécifiques sportifs</a:t>
                      </a:r>
                      <a:endParaRPr lang="fr-FR" sz="1600" b="1" dirty="0">
                        <a:solidFill>
                          <a:schemeClr val="tx1"/>
                        </a:solidFill>
                        <a:latin typeface="Corbel (Corps)"/>
                      </a:endParaRPr>
                    </a:p>
                  </a:txBody>
                  <a:tcPr marL="54000" marR="54000" marT="36000" marB="36000"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u="none" strike="noStrike" kern="1200" cap="none" spc="0" normalizeH="0" baseline="0" noProof="0" dirty="0">
                          <a:ln>
                            <a:noFill/>
                          </a:ln>
                          <a:solidFill>
                            <a:srgbClr val="A6B727"/>
                          </a:solidFill>
                          <a:effectLst/>
                          <a:uLnTx/>
                          <a:uFillTx/>
                        </a:rPr>
                        <a:t>OUI</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244648721"/>
                  </a:ext>
                </a:extLst>
              </a:tr>
              <a:tr h="576000">
                <a:tc>
                  <a:txBody>
                    <a:bodyPr/>
                    <a:lstStyle/>
                    <a:p>
                      <a:r>
                        <a:rPr lang="fr-FR" sz="1600" b="1" dirty="0"/>
                        <a:t>Encadrement dans d'autres ACM</a:t>
                      </a:r>
                      <a:endParaRPr lang="fr-FR" sz="1600" b="1" dirty="0">
                        <a:latin typeface="Corbel (Corps)"/>
                      </a:endParaRPr>
                    </a:p>
                  </a:txBody>
                  <a:tcPr marL="54000" marR="54000" marT="36000" marB="36000"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endParaRPr lang="fr-FR" sz="1600" b="1" dirty="0">
                        <a:solidFill>
                          <a:schemeClr val="accent1"/>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endParaRPr lang="fr-FR" sz="1600" b="1" dirty="0">
                        <a:solidFill>
                          <a:schemeClr val="accent1"/>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270180086"/>
                  </a:ext>
                </a:extLst>
              </a:tr>
              <a:tr h="576000">
                <a:tc>
                  <a:txBody>
                    <a:bodyPr/>
                    <a:lstStyle/>
                    <a:p>
                      <a:r>
                        <a:rPr lang="fr-FR" sz="1600" b="1" dirty="0"/>
                        <a:t>Encadrement contexte scolaire</a:t>
                      </a:r>
                      <a:endParaRPr lang="fr-FR" sz="1600" b="1" dirty="0">
                        <a:latin typeface="Corbel (Corps)"/>
                      </a:endParaRPr>
                    </a:p>
                  </a:txBody>
                  <a:tcPr marL="54000" marR="54000" marT="36000" marB="36000"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endParaRPr lang="fr-FR" sz="1600" b="1" dirty="0">
                        <a:solidFill>
                          <a:schemeClr val="accent1"/>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endParaRPr lang="fr-FR" sz="1600" b="1" dirty="0">
                        <a:solidFill>
                          <a:schemeClr val="accent1"/>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endParaRPr lang="fr-FR" sz="1600" b="1" dirty="0">
                        <a:solidFill>
                          <a:schemeClr val="accent1"/>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340283645"/>
                  </a:ext>
                </a:extLst>
              </a:tr>
              <a:tr h="370840">
                <a:tc>
                  <a:txBody>
                    <a:bodyPr/>
                    <a:lstStyle/>
                    <a:p>
                      <a:r>
                        <a:rPr lang="fr-FR" sz="1600" b="1" kern="1200" dirty="0">
                          <a:solidFill>
                            <a:schemeClr val="dk1"/>
                          </a:solidFill>
                        </a:rPr>
                        <a:t>Encadrement stages découverte / SFP1 / SFP2 / SFPC</a:t>
                      </a:r>
                      <a:endParaRPr lang="fr-FR" sz="1600" b="1" kern="1200" dirty="0">
                        <a:solidFill>
                          <a:schemeClr val="dk1"/>
                        </a:solidFill>
                        <a:latin typeface="Corbel (Corps)"/>
                        <a:ea typeface="+mn-ea"/>
                        <a:cs typeface="+mn-cs"/>
                      </a:endParaRPr>
                    </a:p>
                  </a:txBody>
                  <a:tcPr marL="54000" marR="54000" marT="36000" marB="36000"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solidFill>
                          <a:schemeClr val="accen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OUI </a:t>
                      </a:r>
                      <a:r>
                        <a:rPr lang="fr-FR" sz="1600" b="0" dirty="0">
                          <a:solidFill>
                            <a:schemeClr val="tx1"/>
                          </a:solidFill>
                        </a:rPr>
                        <a:t>(sauf M0)</a:t>
                      </a:r>
                    </a:p>
                    <a:p>
                      <a:pPr algn="ctr"/>
                      <a:r>
                        <a:rPr lang="fr-FR" sz="1200" b="0" dirty="0">
                          <a:solidFill>
                            <a:schemeClr val="tx1"/>
                          </a:solidFill>
                        </a:rPr>
                        <a:t>Si 2/3 cadres recyclés</a:t>
                      </a:r>
                    </a:p>
                  </a:txBody>
                  <a:tcPr marL="0" marR="0"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endParaRPr lang="fr-FR" sz="1600" b="1" dirty="0">
                        <a:solidFill>
                          <a:schemeClr val="accent1"/>
                        </a:solidFill>
                      </a:endParaRPr>
                    </a:p>
                    <a:p>
                      <a:pPr algn="ctr"/>
                      <a:r>
                        <a:rPr lang="fr-FR" sz="1600" b="1" dirty="0">
                          <a:solidFill>
                            <a:schemeClr val="accent1"/>
                          </a:solidFill>
                        </a:rPr>
                        <a:t>OUI </a:t>
                      </a:r>
                      <a:r>
                        <a:rPr lang="fr-FR" sz="1600" b="0" dirty="0">
                          <a:solidFill>
                            <a:schemeClr val="tx1"/>
                          </a:solidFill>
                        </a:rPr>
                        <a:t>(sauf M0)</a:t>
                      </a:r>
                    </a:p>
                  </a:txBody>
                  <a:tcPr marL="0" marR="0"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endParaRPr lang="fr-FR" sz="1600" b="1" dirty="0">
                        <a:solidFill>
                          <a:schemeClr val="accent1"/>
                        </a:solidFill>
                      </a:endParaRPr>
                    </a:p>
                    <a:p>
                      <a:pPr algn="ctr"/>
                      <a:r>
                        <a:rPr lang="fr-FR" sz="1600" b="1" dirty="0">
                          <a:solidFill>
                            <a:schemeClr val="accent1"/>
                          </a:solidFill>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Si 2/3 cadres recyclés</a:t>
                      </a:r>
                    </a:p>
                  </a:txBody>
                  <a:tcPr marL="0" marR="0"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endParaRPr lang="fr-FR" sz="1600" b="1" dirty="0">
                        <a:solidFill>
                          <a:schemeClr val="accent1"/>
                        </a:solidFill>
                      </a:endParaRPr>
                    </a:p>
                    <a:p>
                      <a:pPr algn="ctr"/>
                      <a:r>
                        <a:rPr lang="fr-FR" sz="1600" b="1" dirty="0">
                          <a:solidFill>
                            <a:schemeClr val="accent1"/>
                          </a:solidFill>
                        </a:rPr>
                        <a:t>OUI</a:t>
                      </a:r>
                    </a:p>
                  </a:txBody>
                  <a:tcPr marL="0" marR="0"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endParaRPr lang="fr-FR" sz="1600" b="1" dirty="0">
                        <a:solidFill>
                          <a:schemeClr val="accent1"/>
                        </a:solidFill>
                      </a:endParaRPr>
                    </a:p>
                    <a:p>
                      <a:pPr algn="ctr"/>
                      <a:r>
                        <a:rPr lang="fr-FR" sz="1600" b="1" dirty="0">
                          <a:solidFill>
                            <a:schemeClr val="accent1"/>
                          </a:solidFill>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Si 2/3 cadres recyclés</a:t>
                      </a:r>
                    </a:p>
                  </a:txBody>
                  <a:tcPr marL="0" marR="0"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endParaRPr lang="fr-FR" sz="1600" b="1" dirty="0">
                        <a:solidFill>
                          <a:schemeClr val="accent1"/>
                        </a:solidFill>
                      </a:endParaRPr>
                    </a:p>
                    <a:p>
                      <a:pPr algn="ctr"/>
                      <a:r>
                        <a:rPr lang="fr-FR" sz="1600" b="1" dirty="0">
                          <a:solidFill>
                            <a:schemeClr val="accent1"/>
                          </a:solidFill>
                        </a:rPr>
                        <a:t>OUI</a:t>
                      </a:r>
                    </a:p>
                  </a:txBody>
                  <a:tcPr marL="0" marR="0" marT="0" marB="0">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200810471"/>
                  </a:ext>
                </a:extLst>
              </a:tr>
              <a:tr h="370840">
                <a:tc>
                  <a:txBody>
                    <a:bodyPr/>
                    <a:lstStyle/>
                    <a:p>
                      <a:r>
                        <a:rPr lang="fr-FR" sz="1600" b="1" dirty="0"/>
                        <a:t>Encadrement en stage initiateur</a:t>
                      </a:r>
                      <a:endParaRPr lang="fr-FR" sz="1600" b="1" dirty="0">
                        <a:latin typeface="Corbel (Corps)"/>
                      </a:endParaRPr>
                    </a:p>
                  </a:txBody>
                  <a:tcPr marL="54000" marR="54000" marT="36000" marB="36000"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Si 2/3 cadres recyclés</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endParaRPr lang="fr-FR" sz="1600" b="1" dirty="0">
                        <a:solidFill>
                          <a:schemeClr val="accent1"/>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rPr>
                        <a:t>Si 2/3 cadres recyclés</a:t>
                      </a: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endParaRPr lang="fr-FR" sz="1600" b="1" dirty="0">
                        <a:solidFill>
                          <a:schemeClr val="accent1"/>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957345841"/>
                  </a:ext>
                </a:extLst>
              </a:tr>
              <a:tr h="370840">
                <a:tc>
                  <a:txBody>
                    <a:bodyPr/>
                    <a:lstStyle/>
                    <a:p>
                      <a:r>
                        <a:rPr lang="fr-FR" sz="1600" b="1" dirty="0"/>
                        <a:t>Encadrement en stage moniteur</a:t>
                      </a:r>
                      <a:endParaRPr lang="fr-FR" sz="1600" b="1" dirty="0">
                        <a:latin typeface="Corbel (Corps)"/>
                      </a:endParaRPr>
                    </a:p>
                  </a:txBody>
                  <a:tcPr marL="54000" marR="54000" marT="36000" marB="36000"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pPr algn="ctr"/>
                      <a:r>
                        <a:rPr lang="fr-FR" sz="1600" b="1" dirty="0">
                          <a:solidFill>
                            <a:srgbClr val="C1440C"/>
                          </a:solidFill>
                        </a:rPr>
                        <a:t>NON</a:t>
                      </a:r>
                      <a:endParaRPr lang="fr-FR" sz="1600" b="1" dirty="0">
                        <a:solidFill>
                          <a:srgbClr val="C1440C"/>
                        </a:solidFill>
                        <a:latin typeface="Corbel (Corps)"/>
                      </a:endParaRPr>
                    </a:p>
                  </a:txBody>
                  <a:tcPr marL="54000" marR="54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pPr algn="ctr"/>
                      <a:r>
                        <a:rPr lang="fr-FR" sz="1600" b="1" dirty="0">
                          <a:solidFill>
                            <a:schemeClr val="accent1"/>
                          </a:solidFill>
                        </a:rPr>
                        <a:t>OUI</a:t>
                      </a:r>
                    </a:p>
                    <a:p>
                      <a:pPr algn="ctr"/>
                      <a:r>
                        <a:rPr lang="fr-FR" sz="1200" b="0" dirty="0">
                          <a:solidFill>
                            <a:schemeClr val="tx1"/>
                          </a:solidFill>
                        </a:rPr>
                        <a:t>Si 2/3 cadres recyclés</a:t>
                      </a:r>
                    </a:p>
                  </a:txBody>
                  <a:tcPr marL="0" marR="0"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tcPr>
                </a:tc>
                <a:extLst>
                  <a:ext uri="{0D108BD9-81ED-4DB2-BD59-A6C34878D82A}">
                    <a16:rowId xmlns:a16="http://schemas.microsoft.com/office/drawing/2014/main" val="2443437140"/>
                  </a:ext>
                </a:extLst>
              </a:tr>
            </a:tbl>
          </a:graphicData>
        </a:graphic>
      </p:graphicFrame>
    </p:spTree>
    <p:extLst>
      <p:ext uri="{BB962C8B-B14F-4D97-AF65-F5344CB8AC3E}">
        <p14:creationId xmlns:p14="http://schemas.microsoft.com/office/powerpoint/2010/main" val="1656595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4D812C3-7B3E-43CB-A73D-B1EE87D151D2}"/>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Prérogatives des diplômes fédéraux (2)</a:t>
            </a:r>
          </a:p>
        </p:txBody>
      </p:sp>
      <p:graphicFrame>
        <p:nvGraphicFramePr>
          <p:cNvPr id="4" name="Tableau 4">
            <a:extLst>
              <a:ext uri="{FF2B5EF4-FFF2-40B4-BE49-F238E27FC236}">
                <a16:creationId xmlns:a16="http://schemas.microsoft.com/office/drawing/2014/main" id="{EF169953-EE50-4744-A67A-403407F96051}"/>
              </a:ext>
            </a:extLst>
          </p:cNvPr>
          <p:cNvGraphicFramePr>
            <a:graphicFrameLocks noGrp="1"/>
          </p:cNvGraphicFramePr>
          <p:nvPr>
            <p:extLst>
              <p:ext uri="{D42A27DB-BD31-4B8C-83A1-F6EECF244321}">
                <p14:modId xmlns:p14="http://schemas.microsoft.com/office/powerpoint/2010/main" val="2637559206"/>
              </p:ext>
            </p:extLst>
          </p:nvPr>
        </p:nvGraphicFramePr>
        <p:xfrm>
          <a:off x="543339" y="1263008"/>
          <a:ext cx="11105321" cy="4610400"/>
        </p:xfrm>
        <a:graphic>
          <a:graphicData uri="http://schemas.openxmlformats.org/drawingml/2006/table">
            <a:tbl>
              <a:tblPr firstRow="1" bandRow="1">
                <a:tableStyleId>{69012ECD-51FC-41F1-AA8D-1B2483CD663E}</a:tableStyleId>
              </a:tblPr>
              <a:tblGrid>
                <a:gridCol w="2491409">
                  <a:extLst>
                    <a:ext uri="{9D8B030D-6E8A-4147-A177-3AD203B41FA5}">
                      <a16:colId xmlns:a16="http://schemas.microsoft.com/office/drawing/2014/main" val="4285573336"/>
                    </a:ext>
                  </a:extLst>
                </a:gridCol>
                <a:gridCol w="1435652">
                  <a:extLst>
                    <a:ext uri="{9D8B030D-6E8A-4147-A177-3AD203B41FA5}">
                      <a16:colId xmlns:a16="http://schemas.microsoft.com/office/drawing/2014/main" val="2212214921"/>
                    </a:ext>
                  </a:extLst>
                </a:gridCol>
                <a:gridCol w="1435652">
                  <a:extLst>
                    <a:ext uri="{9D8B030D-6E8A-4147-A177-3AD203B41FA5}">
                      <a16:colId xmlns:a16="http://schemas.microsoft.com/office/drawing/2014/main" val="3293735797"/>
                    </a:ext>
                  </a:extLst>
                </a:gridCol>
                <a:gridCol w="1435652">
                  <a:extLst>
                    <a:ext uri="{9D8B030D-6E8A-4147-A177-3AD203B41FA5}">
                      <a16:colId xmlns:a16="http://schemas.microsoft.com/office/drawing/2014/main" val="3634630356"/>
                    </a:ext>
                  </a:extLst>
                </a:gridCol>
                <a:gridCol w="1435652">
                  <a:extLst>
                    <a:ext uri="{9D8B030D-6E8A-4147-A177-3AD203B41FA5}">
                      <a16:colId xmlns:a16="http://schemas.microsoft.com/office/drawing/2014/main" val="3750108607"/>
                    </a:ext>
                  </a:extLst>
                </a:gridCol>
                <a:gridCol w="1435652">
                  <a:extLst>
                    <a:ext uri="{9D8B030D-6E8A-4147-A177-3AD203B41FA5}">
                      <a16:colId xmlns:a16="http://schemas.microsoft.com/office/drawing/2014/main" val="1966440580"/>
                    </a:ext>
                  </a:extLst>
                </a:gridCol>
                <a:gridCol w="1435652">
                  <a:extLst>
                    <a:ext uri="{9D8B030D-6E8A-4147-A177-3AD203B41FA5}">
                      <a16:colId xmlns:a16="http://schemas.microsoft.com/office/drawing/2014/main" val="2170212613"/>
                    </a:ext>
                  </a:extLst>
                </a:gridCol>
              </a:tblGrid>
              <a:tr h="370840">
                <a:tc>
                  <a:txBody>
                    <a:bodyPr/>
                    <a:lstStyle/>
                    <a:p>
                      <a:pPr algn="ctr"/>
                      <a:r>
                        <a:rPr lang="fr-FR" sz="1600" dirty="0">
                          <a:latin typeface="Corbel (Corps)"/>
                        </a:rPr>
                        <a:t>Type d'action</a:t>
                      </a:r>
                    </a:p>
                  </a:txBody>
                  <a:tcPr marL="54000" marR="54000" marT="36000" marB="36000" anchor="ctr"/>
                </a:tc>
                <a:tc>
                  <a:txBody>
                    <a:bodyPr/>
                    <a:lstStyle/>
                    <a:p>
                      <a:pPr algn="ctr"/>
                      <a:r>
                        <a:rPr lang="fr-FR" sz="1600" dirty="0"/>
                        <a:t>Initiateur</a:t>
                      </a:r>
                      <a:endParaRPr lang="fr-FR" sz="1600" dirty="0">
                        <a:latin typeface="Corbel (Corps)"/>
                      </a:endParaRPr>
                    </a:p>
                  </a:txBody>
                  <a:tcPr marL="54000" marR="54000" marT="36000" marB="36000" anchor="ctr">
                    <a:solidFill>
                      <a:srgbClr val="C1440C"/>
                    </a:solidFill>
                  </a:tcPr>
                </a:tc>
                <a:tc>
                  <a:txBody>
                    <a:bodyPr/>
                    <a:lstStyle/>
                    <a:p>
                      <a:pPr algn="ctr"/>
                      <a:r>
                        <a:rPr lang="fr-FR" sz="1600" dirty="0"/>
                        <a:t>Initiateur recyclé</a:t>
                      </a:r>
                      <a:endParaRPr lang="fr-FR" sz="1600" dirty="0">
                        <a:latin typeface="Corbel (Corps)"/>
                      </a:endParaRPr>
                    </a:p>
                  </a:txBody>
                  <a:tcPr marL="54000" marR="54000" marT="36000" marB="36000" anchor="ctr">
                    <a:solidFill>
                      <a:srgbClr val="C1440C"/>
                    </a:solidFill>
                  </a:tcPr>
                </a:tc>
                <a:tc>
                  <a:txBody>
                    <a:bodyPr/>
                    <a:lstStyle/>
                    <a:p>
                      <a:pPr algn="ctr"/>
                      <a:r>
                        <a:rPr lang="fr-FR" sz="1600" dirty="0"/>
                        <a:t>Moniteur</a:t>
                      </a:r>
                      <a:endParaRPr lang="fr-FR" sz="1600" dirty="0">
                        <a:latin typeface="Corbel (Corps)"/>
                      </a:endParaRPr>
                    </a:p>
                  </a:txBody>
                  <a:tcPr marL="54000" marR="54000" marT="36000" marB="36000" anchor="ctr">
                    <a:solidFill>
                      <a:srgbClr val="00819B"/>
                    </a:solidFill>
                  </a:tcPr>
                </a:tc>
                <a:tc>
                  <a:txBody>
                    <a:bodyPr/>
                    <a:lstStyle/>
                    <a:p>
                      <a:pPr algn="ctr"/>
                      <a:r>
                        <a:rPr lang="fr-FR" sz="1600" dirty="0"/>
                        <a:t>Moniteur recyclé</a:t>
                      </a:r>
                      <a:endParaRPr lang="fr-FR" sz="1600" dirty="0">
                        <a:latin typeface="Corbel (Corps)"/>
                      </a:endParaRPr>
                    </a:p>
                  </a:txBody>
                  <a:tcPr marL="54000" marR="54000" marT="36000" marB="36000" anchor="ctr">
                    <a:solidFill>
                      <a:srgbClr val="00819B"/>
                    </a:solidFill>
                  </a:tcPr>
                </a:tc>
                <a:tc>
                  <a:txBody>
                    <a:bodyPr/>
                    <a:lstStyle/>
                    <a:p>
                      <a:pPr algn="ctr"/>
                      <a:r>
                        <a:rPr lang="fr-FR" sz="1600" dirty="0">
                          <a:latin typeface="Corbel (Corps)"/>
                        </a:rPr>
                        <a:t>Instructeur</a:t>
                      </a:r>
                    </a:p>
                  </a:txBody>
                  <a:tcPr marL="54000" marR="54000" marT="36000" marB="36000" anchor="ctr">
                    <a:solidFill>
                      <a:schemeClr val="tx2"/>
                    </a:solidFill>
                  </a:tcPr>
                </a:tc>
                <a:tc>
                  <a:txBody>
                    <a:bodyPr/>
                    <a:lstStyle/>
                    <a:p>
                      <a:pPr algn="ctr"/>
                      <a:r>
                        <a:rPr lang="fr-FR" sz="1600" dirty="0">
                          <a:latin typeface="Corbel (Corps)"/>
                        </a:rPr>
                        <a:t>Instructeur recyclé</a:t>
                      </a:r>
                    </a:p>
                  </a:txBody>
                  <a:tcPr marL="54000" marR="54000" marT="36000" marB="36000" anchor="ctr">
                    <a:solidFill>
                      <a:schemeClr val="tx2"/>
                    </a:solidFill>
                  </a:tcPr>
                </a:tc>
                <a:extLst>
                  <a:ext uri="{0D108BD9-81ED-4DB2-BD59-A6C34878D82A}">
                    <a16:rowId xmlns:a16="http://schemas.microsoft.com/office/drawing/2014/main" val="2187539501"/>
                  </a:ext>
                </a:extLst>
              </a:tr>
              <a:tr h="576000">
                <a:tc>
                  <a:txBody>
                    <a:bodyPr/>
                    <a:lstStyle/>
                    <a:p>
                      <a:r>
                        <a:rPr lang="fr-FR" sz="1600" b="1" kern="1200" dirty="0">
                          <a:solidFill>
                            <a:schemeClr val="tx1"/>
                          </a:solidFill>
                          <a:latin typeface="+mn-lt"/>
                          <a:ea typeface="+mn-ea"/>
                          <a:cs typeface="+mn-cs"/>
                        </a:rPr>
                        <a:t>Contrôleur EPI</a:t>
                      </a:r>
                    </a:p>
                  </a:txBody>
                  <a:tcPr anchor="ctr">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200810471"/>
                  </a:ext>
                </a:extLst>
              </a:tr>
              <a:tr h="576000">
                <a:tc>
                  <a:txBody>
                    <a:bodyPr/>
                    <a:lstStyle/>
                    <a:p>
                      <a:r>
                        <a:rPr lang="fr-FR" sz="1600" b="1" kern="1200" dirty="0">
                          <a:solidFill>
                            <a:schemeClr val="tx1"/>
                          </a:solidFill>
                          <a:latin typeface="+mn-lt"/>
                          <a:ea typeface="+mn-ea"/>
                          <a:cs typeface="+mn-cs"/>
                        </a:rPr>
                        <a:t>Eligible au conseil technique EFS (correspondant régional EFS ou chargé de mission)</a:t>
                      </a:r>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4084981866"/>
                  </a:ext>
                </a:extLst>
              </a:tr>
              <a:tr h="576000">
                <a:tc>
                  <a:txBody>
                    <a:bodyPr/>
                    <a:lstStyle/>
                    <a:p>
                      <a:r>
                        <a:rPr lang="fr-FR" sz="1600" b="1" kern="1200" dirty="0">
                          <a:solidFill>
                            <a:schemeClr val="tx1"/>
                          </a:solidFill>
                          <a:latin typeface="+mn-lt"/>
                          <a:ea typeface="+mn-ea"/>
                          <a:cs typeface="+mn-cs"/>
                        </a:rPr>
                        <a:t>« Parrain » pour la délivrance des assurances initiation FFS	</a:t>
                      </a:r>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OUI</a:t>
                      </a:r>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839773110"/>
                  </a:ext>
                </a:extLst>
              </a:tr>
              <a:tr h="480813">
                <a:tc>
                  <a:txBody>
                    <a:bodyPr/>
                    <a:lstStyle/>
                    <a:p>
                      <a:r>
                        <a:rPr lang="fr-FR" sz="1600" b="1" kern="1200" dirty="0">
                          <a:solidFill>
                            <a:schemeClr val="tx1"/>
                          </a:solidFill>
                          <a:latin typeface="+mn-lt"/>
                          <a:ea typeface="+mn-ea"/>
                          <a:cs typeface="+mn-cs"/>
                        </a:rPr>
                        <a:t>Candidat potentiel au brevet de …</a:t>
                      </a:r>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 moniteur fédéral</a:t>
                      </a:r>
                    </a:p>
                    <a:p>
                      <a:pPr algn="ctr"/>
                      <a:r>
                        <a:rPr lang="fr-FR" sz="1200" b="0" kern="1200" dirty="0">
                          <a:solidFill>
                            <a:schemeClr val="tx1"/>
                          </a:solidFill>
                          <a:latin typeface="+mn-lt"/>
                          <a:ea typeface="+mn-ea"/>
                          <a:cs typeface="+mn-cs"/>
                        </a:rPr>
                        <a:t>À partir de 18 ans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 moniteur fédéral</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latin typeface="+mn-lt"/>
                          <a:ea typeface="+mn-ea"/>
                          <a:cs typeface="+mn-cs"/>
                        </a:rPr>
                        <a:t>À partir de 18 ans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 instructeur fédéral</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1" dirty="0">
                          <a:solidFill>
                            <a:schemeClr val="accent1"/>
                          </a:solidFill>
                        </a:rPr>
                        <a:t>… instructeur fédéral</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0" dirty="0"/>
                        <a:t>Sans objet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0" dirty="0"/>
                        <a:t>Sans objet</a:t>
                      </a:r>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517286556"/>
                  </a:ext>
                </a:extLst>
              </a:tr>
              <a:tr h="480813">
                <a:tc>
                  <a:txBody>
                    <a:bodyPr/>
                    <a:lstStyle/>
                    <a:p>
                      <a:r>
                        <a:rPr lang="fr-FR" sz="1600" b="1" kern="1200" dirty="0">
                          <a:solidFill>
                            <a:schemeClr val="tx1"/>
                          </a:solidFill>
                          <a:latin typeface="+mn-lt"/>
                          <a:ea typeface="+mn-ea"/>
                          <a:cs typeface="+mn-cs"/>
                        </a:rPr>
                        <a:t>Entrée en formation professionnelle DEJEPS spéléo</a:t>
                      </a:r>
                    </a:p>
                  </a:txBody>
                  <a:tcPr anchor="ctr">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0" kern="1200" dirty="0">
                          <a:solidFill>
                            <a:schemeClr val="tx1"/>
                          </a:solidFill>
                          <a:latin typeface="+mn-lt"/>
                          <a:ea typeface="+mn-ea"/>
                          <a:cs typeface="+mn-cs"/>
                        </a:rPr>
                        <a: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kern="1200" dirty="0">
                          <a:solidFill>
                            <a:schemeClr val="tx1"/>
                          </a:solidFill>
                          <a:latin typeface="+mn-lt"/>
                          <a:ea typeface="+mn-ea"/>
                          <a:cs typeface="+mn-cs"/>
                        </a:rPr>
                        <a: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0" dirty="0"/>
                        <a: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dirty="0"/>
                        <a:t>Allègements *</a:t>
                      </a:r>
                      <a:endParaRPr lang="fr-FR" sz="2000" b="0" dirty="0"/>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a:r>
                        <a:rPr lang="fr-FR" sz="1600" b="0" dirty="0"/>
                        <a: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dirty="0"/>
                        <a:t>Allègements *</a:t>
                      </a:r>
                      <a:endParaRPr lang="fr-FR" sz="2000" b="0" dirty="0"/>
                    </a:p>
                  </a:txBody>
                  <a:tcPr anchor="ctr">
                    <a:lnL w="12700" cap="flat" cmpd="sng" algn="ctr">
                      <a:solidFill>
                        <a:schemeClr val="accent1">
                          <a:lumMod val="60000"/>
                          <a:lumOff val="4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972497115"/>
                  </a:ext>
                </a:extLst>
              </a:tr>
            </a:tbl>
          </a:graphicData>
        </a:graphic>
      </p:graphicFrame>
      <p:sp>
        <p:nvSpPr>
          <p:cNvPr id="2" name="ZoneTexte 1">
            <a:extLst>
              <a:ext uri="{FF2B5EF4-FFF2-40B4-BE49-F238E27FC236}">
                <a16:creationId xmlns:a16="http://schemas.microsoft.com/office/drawing/2014/main" id="{38937BA6-B2FF-4A38-BA54-E723B5FA618C}"/>
              </a:ext>
            </a:extLst>
          </p:cNvPr>
          <p:cNvSpPr txBox="1"/>
          <p:nvPr/>
        </p:nvSpPr>
        <p:spPr>
          <a:xfrm>
            <a:off x="562312" y="6240467"/>
            <a:ext cx="9296135" cy="338554"/>
          </a:xfrm>
          <a:prstGeom prst="rect">
            <a:avLst/>
          </a:prstGeom>
          <a:noFill/>
        </p:spPr>
        <p:txBody>
          <a:bodyPr wrap="none" rtlCol="0">
            <a:spAutoFit/>
          </a:bodyPr>
          <a:lstStyle/>
          <a:p>
            <a:r>
              <a:rPr lang="fr-FR" sz="1600" b="0" dirty="0"/>
              <a:t>* Dispensé des tests d'entrée et de la vérification des exigences préalable à la mise en situation pédagogique</a:t>
            </a:r>
          </a:p>
        </p:txBody>
      </p:sp>
    </p:spTree>
    <p:extLst>
      <p:ext uri="{BB962C8B-B14F-4D97-AF65-F5344CB8AC3E}">
        <p14:creationId xmlns:p14="http://schemas.microsoft.com/office/powerpoint/2010/main" val="362813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FD1511E-1AD4-4797-904A-1B8E62ABBB83}"/>
              </a:ext>
            </a:extLst>
          </p:cNvPr>
          <p:cNvSpPr>
            <a:spLocks noGrp="1"/>
          </p:cNvSpPr>
          <p:nvPr>
            <p:ph type="title"/>
          </p:nvPr>
        </p:nvSpPr>
        <p:spPr/>
        <p:txBody>
          <a:bodyPr/>
          <a:lstStyle/>
          <a:p>
            <a:r>
              <a:rPr lang="fr-FR" dirty="0"/>
              <a:t>L'encadrement</a:t>
            </a:r>
          </a:p>
        </p:txBody>
      </p:sp>
    </p:spTree>
    <p:extLst>
      <p:ext uri="{BB962C8B-B14F-4D97-AF65-F5344CB8AC3E}">
        <p14:creationId xmlns:p14="http://schemas.microsoft.com/office/powerpoint/2010/main" val="34705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362462"/>
            <a:ext cx="11376000" cy="712573"/>
          </a:xfrm>
        </p:spPr>
        <p:txBody>
          <a:bodyPr/>
          <a:lstStyle/>
          <a:p>
            <a:r>
              <a:rPr lang="fr-FR" dirty="0"/>
              <a:t>Préconisations fédérales pour l’encadrement</a:t>
            </a:r>
          </a:p>
        </p:txBody>
      </p:sp>
      <p:sp>
        <p:nvSpPr>
          <p:cNvPr id="3" name="Espace réservé du contenu 2">
            <a:extLst>
              <a:ext uri="{FF2B5EF4-FFF2-40B4-BE49-F238E27FC236}">
                <a16:creationId xmlns:a16="http://schemas.microsoft.com/office/drawing/2014/main" id="{E29316E9-135C-41EB-9F3D-E25102FB8F5D}"/>
              </a:ext>
            </a:extLst>
          </p:cNvPr>
          <p:cNvSpPr>
            <a:spLocks noGrp="1"/>
          </p:cNvSpPr>
          <p:nvPr>
            <p:ph idx="1"/>
          </p:nvPr>
        </p:nvSpPr>
        <p:spPr>
          <a:xfrm>
            <a:off x="432485" y="1635027"/>
            <a:ext cx="7718400" cy="4847969"/>
          </a:xfrm>
        </p:spPr>
        <p:txBody>
          <a:bodyPr>
            <a:normAutofit/>
          </a:bodyPr>
          <a:lstStyle/>
          <a:p>
            <a:pPr marL="45720" indent="0">
              <a:buNone/>
            </a:pPr>
            <a:r>
              <a:rPr lang="fr-FR" b="1" u="sng" dirty="0"/>
              <a:t>SECURITÉ : </a:t>
            </a:r>
          </a:p>
          <a:p>
            <a:pPr marL="45720" indent="0">
              <a:buNone/>
            </a:pPr>
            <a:r>
              <a:rPr lang="fr-FR" dirty="0">
                <a:solidFill>
                  <a:schemeClr val="tx1"/>
                </a:solidFill>
              </a:rPr>
              <a:t>La Fédération française de spéléologie préconise l'observation des points ci-après : </a:t>
            </a:r>
          </a:p>
          <a:p>
            <a:r>
              <a:rPr lang="fr-FR" dirty="0">
                <a:solidFill>
                  <a:schemeClr val="tx1"/>
                </a:solidFill>
              </a:rPr>
              <a:t>[…] Encadrement du groupe par </a:t>
            </a:r>
            <a:r>
              <a:rPr lang="fr-FR" b="1" dirty="0">
                <a:solidFill>
                  <a:schemeClr val="tx1"/>
                </a:solidFill>
              </a:rPr>
              <a:t>deux adultes</a:t>
            </a:r>
            <a:r>
              <a:rPr lang="fr-FR" dirty="0">
                <a:solidFill>
                  <a:schemeClr val="tx1"/>
                </a:solidFill>
              </a:rPr>
              <a:t> et limitation à huit du nombre des encadrés en fonction des obstacles. </a:t>
            </a:r>
          </a:p>
          <a:p>
            <a:pPr marL="45720" indent="0">
              <a:buNone/>
            </a:pPr>
            <a:r>
              <a:rPr lang="fr-FR" dirty="0">
                <a:solidFill>
                  <a:schemeClr val="tx1"/>
                </a:solidFill>
              </a:rPr>
              <a:t> </a:t>
            </a:r>
          </a:p>
          <a:p>
            <a:pPr marL="45720" indent="0">
              <a:buNone/>
            </a:pPr>
            <a:r>
              <a:rPr lang="fr-FR" b="1" u="sng" dirty="0"/>
              <a:t>COMPÉTENCES SOUHAITÉES POUR L’ENCADREMENT : </a:t>
            </a:r>
          </a:p>
          <a:p>
            <a:pPr marL="45720" indent="0">
              <a:buNone/>
            </a:pPr>
            <a:r>
              <a:rPr lang="fr-FR" dirty="0">
                <a:solidFill>
                  <a:schemeClr val="tx1"/>
                </a:solidFill>
              </a:rPr>
              <a:t>Classes 1 à 4 : il est indispensable que l’encadrement dispose des </a:t>
            </a:r>
            <a:r>
              <a:rPr lang="fr-FR" b="1" dirty="0">
                <a:solidFill>
                  <a:schemeClr val="tx1"/>
                </a:solidFill>
              </a:rPr>
              <a:t>compétences</a:t>
            </a:r>
            <a:r>
              <a:rPr lang="fr-FR" dirty="0">
                <a:solidFill>
                  <a:schemeClr val="tx1"/>
                </a:solidFill>
              </a:rPr>
              <a:t> au niveau physique et technique, en rapport avec les difficultés pouvant être rencontrées. Il est </a:t>
            </a:r>
            <a:r>
              <a:rPr lang="fr-FR" b="1" dirty="0">
                <a:solidFill>
                  <a:schemeClr val="tx1"/>
                </a:solidFill>
              </a:rPr>
              <a:t>souhaitable qu’un membre au moins de l’encadrement soit titulaire d’un diplôme</a:t>
            </a:r>
            <a:r>
              <a:rPr lang="fr-FR" dirty="0">
                <a:solidFill>
                  <a:schemeClr val="tx1"/>
                </a:solidFill>
              </a:rPr>
              <a:t> délivré par la FFS.</a:t>
            </a:r>
          </a:p>
        </p:txBody>
      </p:sp>
      <p:sp>
        <p:nvSpPr>
          <p:cNvPr id="5" name="ZoneTexte 4">
            <a:extLst>
              <a:ext uri="{FF2B5EF4-FFF2-40B4-BE49-F238E27FC236}">
                <a16:creationId xmlns:a16="http://schemas.microsoft.com/office/drawing/2014/main" id="{07981A91-683C-44CD-9DB9-F5427CF79156}"/>
              </a:ext>
            </a:extLst>
          </p:cNvPr>
          <p:cNvSpPr txBox="1"/>
          <p:nvPr/>
        </p:nvSpPr>
        <p:spPr>
          <a:xfrm>
            <a:off x="10475495" y="898358"/>
            <a:ext cx="1518429" cy="369332"/>
          </a:xfrm>
          <a:prstGeom prst="rect">
            <a:avLst/>
          </a:prstGeom>
          <a:noFill/>
        </p:spPr>
        <p:txBody>
          <a:bodyPr wrap="none" rtlCol="0">
            <a:spAutoFit/>
          </a:bodyPr>
          <a:lstStyle/>
          <a:p>
            <a:r>
              <a:rPr lang="fr-FR" dirty="0"/>
              <a:t>(Version 2013)</a:t>
            </a:r>
          </a:p>
        </p:txBody>
      </p:sp>
      <p:pic>
        <p:nvPicPr>
          <p:cNvPr id="6" name="Image 5" descr="Une image contenant arbre, extérieur, personne, roche&#10;&#10;Description générée automatiquement">
            <a:extLst>
              <a:ext uri="{FF2B5EF4-FFF2-40B4-BE49-F238E27FC236}">
                <a16:creationId xmlns:a16="http://schemas.microsoft.com/office/drawing/2014/main" id="{364A10C0-2505-4D61-8A98-B3173F075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885" y="1618738"/>
            <a:ext cx="3657600" cy="4876800"/>
          </a:xfrm>
          <a:prstGeom prst="rect">
            <a:avLst/>
          </a:prstGeom>
        </p:spPr>
      </p:pic>
    </p:spTree>
    <p:extLst>
      <p:ext uri="{BB962C8B-B14F-4D97-AF65-F5344CB8AC3E}">
        <p14:creationId xmlns:p14="http://schemas.microsoft.com/office/powerpoint/2010/main" val="366335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362462"/>
            <a:ext cx="11376000" cy="712573"/>
          </a:xfrm>
        </p:spPr>
        <p:txBody>
          <a:bodyPr>
            <a:normAutofit/>
          </a:bodyPr>
          <a:lstStyle/>
          <a:p>
            <a:r>
              <a:rPr lang="fr-FR" dirty="0"/>
              <a:t>Responsabilités et compétences</a:t>
            </a:r>
          </a:p>
        </p:txBody>
      </p:sp>
      <p:sp>
        <p:nvSpPr>
          <p:cNvPr id="4" name="ZoneTexte 3">
            <a:extLst>
              <a:ext uri="{FF2B5EF4-FFF2-40B4-BE49-F238E27FC236}">
                <a16:creationId xmlns:a16="http://schemas.microsoft.com/office/drawing/2014/main" id="{10A0AB10-2A5F-4B1F-A869-23387C5F4370}"/>
              </a:ext>
            </a:extLst>
          </p:cNvPr>
          <p:cNvSpPr txBox="1"/>
          <p:nvPr/>
        </p:nvSpPr>
        <p:spPr>
          <a:xfrm>
            <a:off x="1188081" y="1594534"/>
            <a:ext cx="5122364" cy="646331"/>
          </a:xfrm>
          <a:prstGeom prst="rect">
            <a:avLst/>
          </a:prstGeom>
          <a:noFill/>
        </p:spPr>
        <p:txBody>
          <a:bodyPr wrap="none" rtlCol="0">
            <a:spAutoFit/>
          </a:bodyPr>
          <a:lstStyle/>
          <a:p>
            <a:pPr algn="ctr"/>
            <a:r>
              <a:rPr lang="fr-FR" dirty="0">
                <a:solidFill>
                  <a:schemeClr val="tx1"/>
                </a:solidFill>
              </a:rPr>
              <a:t>Structure organisatrice d’une action d’encadrement </a:t>
            </a:r>
          </a:p>
          <a:p>
            <a:pPr algn="ctr"/>
            <a:r>
              <a:rPr lang="fr-FR" dirty="0"/>
              <a:t>[Personne morale, ex: Club, CDS, etc.)</a:t>
            </a:r>
          </a:p>
        </p:txBody>
      </p:sp>
      <p:sp>
        <p:nvSpPr>
          <p:cNvPr id="5" name="ZoneTexte 4">
            <a:extLst>
              <a:ext uri="{FF2B5EF4-FFF2-40B4-BE49-F238E27FC236}">
                <a16:creationId xmlns:a16="http://schemas.microsoft.com/office/drawing/2014/main" id="{9D245A91-0C73-4990-85FD-213992E9C2EB}"/>
              </a:ext>
            </a:extLst>
          </p:cNvPr>
          <p:cNvSpPr txBox="1"/>
          <p:nvPr/>
        </p:nvSpPr>
        <p:spPr>
          <a:xfrm>
            <a:off x="2497157" y="3291201"/>
            <a:ext cx="2504212" cy="646331"/>
          </a:xfrm>
          <a:prstGeom prst="rect">
            <a:avLst/>
          </a:prstGeom>
          <a:noFill/>
        </p:spPr>
        <p:txBody>
          <a:bodyPr wrap="none" rtlCol="0">
            <a:spAutoFit/>
          </a:bodyPr>
          <a:lstStyle/>
          <a:p>
            <a:pPr algn="ctr"/>
            <a:r>
              <a:rPr lang="fr-FR" dirty="0"/>
              <a:t>Président de la structure</a:t>
            </a:r>
          </a:p>
          <a:p>
            <a:pPr algn="ctr"/>
            <a:r>
              <a:rPr lang="fr-FR" dirty="0"/>
              <a:t>[Personne physique]</a:t>
            </a:r>
          </a:p>
        </p:txBody>
      </p:sp>
      <p:sp>
        <p:nvSpPr>
          <p:cNvPr id="6" name="ZoneTexte 5">
            <a:extLst>
              <a:ext uri="{FF2B5EF4-FFF2-40B4-BE49-F238E27FC236}">
                <a16:creationId xmlns:a16="http://schemas.microsoft.com/office/drawing/2014/main" id="{AFED9C98-9BA9-489C-B8BE-4244BA30621C}"/>
              </a:ext>
            </a:extLst>
          </p:cNvPr>
          <p:cNvSpPr txBox="1"/>
          <p:nvPr/>
        </p:nvSpPr>
        <p:spPr>
          <a:xfrm>
            <a:off x="2679099" y="4998575"/>
            <a:ext cx="2140331" cy="369332"/>
          </a:xfrm>
          <a:prstGeom prst="rect">
            <a:avLst/>
          </a:prstGeom>
          <a:noFill/>
        </p:spPr>
        <p:txBody>
          <a:bodyPr wrap="none" rtlCol="0">
            <a:spAutoFit/>
          </a:bodyPr>
          <a:lstStyle/>
          <a:p>
            <a:pPr algn="ctr"/>
            <a:r>
              <a:rPr lang="fr-FR" dirty="0"/>
              <a:t>Encadrants désignés</a:t>
            </a:r>
          </a:p>
        </p:txBody>
      </p:sp>
      <p:sp>
        <p:nvSpPr>
          <p:cNvPr id="9" name="Flèche : droite 8">
            <a:extLst>
              <a:ext uri="{FF2B5EF4-FFF2-40B4-BE49-F238E27FC236}">
                <a16:creationId xmlns:a16="http://schemas.microsoft.com/office/drawing/2014/main" id="{731E95A0-AA05-4619-A179-B346BC739020}"/>
              </a:ext>
            </a:extLst>
          </p:cNvPr>
          <p:cNvSpPr/>
          <p:nvPr/>
        </p:nvSpPr>
        <p:spPr>
          <a:xfrm rot="5400000">
            <a:off x="3395330" y="2521336"/>
            <a:ext cx="720000" cy="443346"/>
          </a:xfrm>
          <a:prstGeom prst="rightArrow">
            <a:avLst>
              <a:gd name="adj1" fmla="val 50000"/>
              <a:gd name="adj2" fmla="val 40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C01F5330-9FFF-40AC-A7A2-75196F6A7014}"/>
              </a:ext>
            </a:extLst>
          </p:cNvPr>
          <p:cNvSpPr/>
          <p:nvPr/>
        </p:nvSpPr>
        <p:spPr>
          <a:xfrm rot="5400000">
            <a:off x="3395330" y="4232069"/>
            <a:ext cx="720000" cy="443346"/>
          </a:xfrm>
          <a:prstGeom prst="rightArrow">
            <a:avLst>
              <a:gd name="adj1" fmla="val 50000"/>
              <a:gd name="adj2" fmla="val 40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9726720-5506-4746-A99C-E7D893D7DAD9}"/>
              </a:ext>
            </a:extLst>
          </p:cNvPr>
          <p:cNvSpPr txBox="1"/>
          <p:nvPr/>
        </p:nvSpPr>
        <p:spPr>
          <a:xfrm>
            <a:off x="7090294" y="1910876"/>
            <a:ext cx="4642161" cy="1261884"/>
          </a:xfrm>
          <a:prstGeom prst="rect">
            <a:avLst/>
          </a:prstGeom>
          <a:noFill/>
        </p:spPr>
        <p:txBody>
          <a:bodyPr wrap="square" rtlCol="0">
            <a:spAutoFit/>
          </a:bodyPr>
          <a:lstStyle/>
          <a:p>
            <a:r>
              <a:rPr lang="fr-FR" sz="3600" b="1" dirty="0">
                <a:solidFill>
                  <a:schemeClr val="accent1"/>
                </a:solidFill>
              </a:rPr>
              <a:t>Tous responsables !</a:t>
            </a:r>
          </a:p>
          <a:p>
            <a:r>
              <a:rPr lang="fr-FR" sz="2000" dirty="0"/>
              <a:t>Et à chacun son </a:t>
            </a:r>
            <a:r>
              <a:rPr lang="fr-FR" sz="2000" b="1" dirty="0"/>
              <a:t>obligation de moyens </a:t>
            </a:r>
            <a:r>
              <a:rPr lang="fr-FR" sz="2000" dirty="0"/>
              <a:t>pour la sécurité des pratiquants encadrés :</a:t>
            </a:r>
          </a:p>
        </p:txBody>
      </p:sp>
      <p:sp>
        <p:nvSpPr>
          <p:cNvPr id="13" name="ZoneTexte 12">
            <a:extLst>
              <a:ext uri="{FF2B5EF4-FFF2-40B4-BE49-F238E27FC236}">
                <a16:creationId xmlns:a16="http://schemas.microsoft.com/office/drawing/2014/main" id="{BF14C602-3F62-4E04-A4D8-AD813DE06E69}"/>
              </a:ext>
            </a:extLst>
          </p:cNvPr>
          <p:cNvSpPr txBox="1"/>
          <p:nvPr/>
        </p:nvSpPr>
        <p:spPr>
          <a:xfrm>
            <a:off x="7404014" y="3308399"/>
            <a:ext cx="4047089" cy="584775"/>
          </a:xfrm>
          <a:prstGeom prst="rect">
            <a:avLst/>
          </a:prstGeom>
          <a:noFill/>
        </p:spPr>
        <p:txBody>
          <a:bodyPr wrap="square" rtlCol="0">
            <a:spAutoFit/>
          </a:bodyPr>
          <a:lstStyle/>
          <a:p>
            <a:r>
              <a:rPr lang="fr-FR" dirty="0"/>
              <a:t>Désigner des encadrants compétents</a:t>
            </a:r>
            <a:r>
              <a:rPr lang="fr-FR" sz="1400" dirty="0"/>
              <a:t> (entre autres obligations)</a:t>
            </a:r>
            <a:endParaRPr lang="fr-FR" dirty="0"/>
          </a:p>
        </p:txBody>
      </p:sp>
      <p:cxnSp>
        <p:nvCxnSpPr>
          <p:cNvPr id="15" name="Connecteur droit avec flèche 14">
            <a:extLst>
              <a:ext uri="{FF2B5EF4-FFF2-40B4-BE49-F238E27FC236}">
                <a16:creationId xmlns:a16="http://schemas.microsoft.com/office/drawing/2014/main" id="{C92E18CC-FD16-4EF8-B937-5A5A95A90D8A}"/>
              </a:ext>
            </a:extLst>
          </p:cNvPr>
          <p:cNvCxnSpPr>
            <a:cxnSpLocks/>
          </p:cNvCxnSpPr>
          <p:nvPr/>
        </p:nvCxnSpPr>
        <p:spPr>
          <a:xfrm>
            <a:off x="5001369" y="3614367"/>
            <a:ext cx="2191628" cy="9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1C478776-ADE9-42F2-8D4D-9BAEED7F1A40}"/>
              </a:ext>
            </a:extLst>
          </p:cNvPr>
          <p:cNvSpPr txBox="1"/>
          <p:nvPr/>
        </p:nvSpPr>
        <p:spPr>
          <a:xfrm>
            <a:off x="7404014" y="4602593"/>
            <a:ext cx="3957638" cy="1200329"/>
          </a:xfrm>
          <a:prstGeom prst="rect">
            <a:avLst/>
          </a:prstGeom>
          <a:noFill/>
        </p:spPr>
        <p:txBody>
          <a:bodyPr wrap="square" rtlCol="0">
            <a:spAutoFit/>
          </a:bodyPr>
          <a:lstStyle/>
          <a:p>
            <a:r>
              <a:rPr lang="fr-FR" dirty="0"/>
              <a:t>Accompagnement des pratiquants, Bonne utilisation des EPI,</a:t>
            </a:r>
          </a:p>
          <a:p>
            <a:r>
              <a:rPr lang="fr-FR" dirty="0"/>
              <a:t>Choix des techniques enseignées,</a:t>
            </a:r>
          </a:p>
          <a:p>
            <a:r>
              <a:rPr lang="fr-FR" dirty="0"/>
              <a:t>etc…</a:t>
            </a:r>
            <a:endParaRPr lang="fr-FR" b="1" dirty="0"/>
          </a:p>
        </p:txBody>
      </p:sp>
      <p:cxnSp>
        <p:nvCxnSpPr>
          <p:cNvPr id="16" name="Connecteur droit avec flèche 15">
            <a:extLst>
              <a:ext uri="{FF2B5EF4-FFF2-40B4-BE49-F238E27FC236}">
                <a16:creationId xmlns:a16="http://schemas.microsoft.com/office/drawing/2014/main" id="{5167A1FC-3C6F-4F23-81CA-4888426B9C0D}"/>
              </a:ext>
            </a:extLst>
          </p:cNvPr>
          <p:cNvCxnSpPr>
            <a:cxnSpLocks/>
          </p:cNvCxnSpPr>
          <p:nvPr/>
        </p:nvCxnSpPr>
        <p:spPr>
          <a:xfrm>
            <a:off x="5001369" y="5210492"/>
            <a:ext cx="2191628" cy="9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29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362462"/>
            <a:ext cx="11376000" cy="712573"/>
          </a:xfrm>
        </p:spPr>
        <p:txBody>
          <a:bodyPr>
            <a:normAutofit/>
          </a:bodyPr>
          <a:lstStyle/>
          <a:p>
            <a:r>
              <a:rPr lang="fr-FR" dirty="0"/>
              <a:t>Comment évaluer les compétences ?</a:t>
            </a:r>
          </a:p>
        </p:txBody>
      </p:sp>
      <p:sp>
        <p:nvSpPr>
          <p:cNvPr id="14" name="Espace réservé du contenu 2">
            <a:extLst>
              <a:ext uri="{FF2B5EF4-FFF2-40B4-BE49-F238E27FC236}">
                <a16:creationId xmlns:a16="http://schemas.microsoft.com/office/drawing/2014/main" id="{24DCA7CE-D450-4C7C-9CD6-D9F4C6260C68}"/>
              </a:ext>
            </a:extLst>
          </p:cNvPr>
          <p:cNvSpPr>
            <a:spLocks noGrp="1"/>
          </p:cNvSpPr>
          <p:nvPr>
            <p:ph idx="1"/>
          </p:nvPr>
        </p:nvSpPr>
        <p:spPr>
          <a:xfrm>
            <a:off x="613186" y="1548564"/>
            <a:ext cx="11195299" cy="3732304"/>
          </a:xfrm>
        </p:spPr>
        <p:txBody>
          <a:bodyPr>
            <a:spAutoFit/>
          </a:bodyPr>
          <a:lstStyle/>
          <a:p>
            <a:pPr marL="3232150" indent="0">
              <a:buNone/>
            </a:pPr>
            <a:r>
              <a:rPr lang="fr-FR" b="1" dirty="0">
                <a:solidFill>
                  <a:schemeClr val="tx1"/>
                </a:solidFill>
              </a:rPr>
              <a:t>Méthode fédérale : diplômes et recyclage</a:t>
            </a:r>
          </a:p>
          <a:p>
            <a:pPr marL="3227388" indent="0">
              <a:buNone/>
            </a:pPr>
            <a:r>
              <a:rPr lang="fr-FR" dirty="0">
                <a:solidFill>
                  <a:schemeClr val="tx1"/>
                </a:solidFill>
              </a:rPr>
              <a:t>La FFS atteste des compétences des titulaires des diplômes d’encadrement </a:t>
            </a:r>
            <a:r>
              <a:rPr lang="fr-FR" sz="2200" dirty="0">
                <a:solidFill>
                  <a:schemeClr val="tx1"/>
                </a:solidFill>
              </a:rPr>
              <a:t>à jour du recyclage</a:t>
            </a:r>
          </a:p>
          <a:p>
            <a:pPr marL="3227388" indent="0">
              <a:buNone/>
            </a:pPr>
            <a:endParaRPr lang="fr-FR" dirty="0">
              <a:solidFill>
                <a:schemeClr val="tx1"/>
              </a:solidFill>
            </a:endParaRPr>
          </a:p>
          <a:p>
            <a:pPr marL="3227388" indent="0">
              <a:buNone/>
            </a:pPr>
            <a:endParaRPr lang="fr-FR" dirty="0">
              <a:solidFill>
                <a:schemeClr val="tx1"/>
              </a:solidFill>
            </a:endParaRPr>
          </a:p>
          <a:p>
            <a:pPr marL="4130675" indent="0">
              <a:buNone/>
            </a:pPr>
            <a:r>
              <a:rPr lang="fr-FR" b="1" dirty="0">
                <a:solidFill>
                  <a:schemeClr val="tx1"/>
                </a:solidFill>
              </a:rPr>
              <a:t>En dehors de cela :</a:t>
            </a:r>
          </a:p>
          <a:p>
            <a:pPr marL="4130675" indent="0">
              <a:buNone/>
            </a:pPr>
            <a:r>
              <a:rPr lang="fr-FR" dirty="0">
                <a:solidFill>
                  <a:schemeClr val="tx1"/>
                </a:solidFill>
              </a:rPr>
              <a:t>Il revient au responsable de la structure de faire la preuve que son équipe d’encadrement est compétente au regard du site de pratique et du public.</a:t>
            </a:r>
          </a:p>
        </p:txBody>
      </p:sp>
      <p:pic>
        <p:nvPicPr>
          <p:cNvPr id="3" name="Image 2">
            <a:extLst>
              <a:ext uri="{FF2B5EF4-FFF2-40B4-BE49-F238E27FC236}">
                <a16:creationId xmlns:a16="http://schemas.microsoft.com/office/drawing/2014/main" id="{B0A89BB9-D4F2-4D91-A57D-2ECF473A27A2}"/>
              </a:ext>
            </a:extLst>
          </p:cNvPr>
          <p:cNvPicPr>
            <a:picLocks noChangeAspect="1"/>
          </p:cNvPicPr>
          <p:nvPr/>
        </p:nvPicPr>
        <p:blipFill>
          <a:blip r:embed="rId3"/>
          <a:stretch>
            <a:fillRect/>
          </a:stretch>
        </p:blipFill>
        <p:spPr>
          <a:xfrm>
            <a:off x="259848" y="2222626"/>
            <a:ext cx="3238642" cy="2043429"/>
          </a:xfrm>
          <a:prstGeom prst="rect">
            <a:avLst/>
          </a:prstGeom>
        </p:spPr>
      </p:pic>
      <p:pic>
        <p:nvPicPr>
          <p:cNvPr id="4" name="Image 3">
            <a:extLst>
              <a:ext uri="{FF2B5EF4-FFF2-40B4-BE49-F238E27FC236}">
                <a16:creationId xmlns:a16="http://schemas.microsoft.com/office/drawing/2014/main" id="{36A0CB88-F350-4C51-9F38-8CAB49FE5253}"/>
              </a:ext>
            </a:extLst>
          </p:cNvPr>
          <p:cNvPicPr>
            <a:picLocks noChangeAspect="1"/>
          </p:cNvPicPr>
          <p:nvPr/>
        </p:nvPicPr>
        <p:blipFill>
          <a:blip r:embed="rId4"/>
          <a:stretch>
            <a:fillRect/>
          </a:stretch>
        </p:blipFill>
        <p:spPr>
          <a:xfrm>
            <a:off x="1219402" y="3849854"/>
            <a:ext cx="3238643" cy="2003091"/>
          </a:xfrm>
          <a:prstGeom prst="rect">
            <a:avLst/>
          </a:prstGeom>
        </p:spPr>
      </p:pic>
    </p:spTree>
    <p:extLst>
      <p:ext uri="{BB962C8B-B14F-4D97-AF65-F5344CB8AC3E}">
        <p14:creationId xmlns:p14="http://schemas.microsoft.com/office/powerpoint/2010/main" val="113261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B73B9-58AD-46DE-B936-F5457BFDEF0F}"/>
              </a:ext>
            </a:extLst>
          </p:cNvPr>
          <p:cNvSpPr>
            <a:spLocks noGrp="1"/>
          </p:cNvSpPr>
          <p:nvPr>
            <p:ph type="title"/>
          </p:nvPr>
        </p:nvSpPr>
        <p:spPr>
          <a:xfrm>
            <a:off x="432486" y="362462"/>
            <a:ext cx="11376000" cy="712573"/>
          </a:xfrm>
        </p:spPr>
        <p:txBody>
          <a:bodyPr>
            <a:normAutofit/>
          </a:bodyPr>
          <a:lstStyle/>
          <a:p>
            <a:r>
              <a:rPr lang="fr-FR" dirty="0"/>
              <a:t>Honorabilité des encadrants</a:t>
            </a:r>
          </a:p>
        </p:txBody>
      </p:sp>
      <p:pic>
        <p:nvPicPr>
          <p:cNvPr id="4" name="Espace réservé du contenu 3" descr="Aide">
            <a:extLst>
              <a:ext uri="{FF2B5EF4-FFF2-40B4-BE49-F238E27FC236}">
                <a16:creationId xmlns:a16="http://schemas.microsoft.com/office/drawing/2014/main" id="{ED3C17BD-7CA1-46D6-8850-E160BB157289}"/>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4044" y="2451263"/>
            <a:ext cx="914400" cy="914400"/>
          </a:xfrm>
        </p:spPr>
      </p:pic>
      <p:sp>
        <p:nvSpPr>
          <p:cNvPr id="5" name="ZoneTexte 4">
            <a:extLst>
              <a:ext uri="{FF2B5EF4-FFF2-40B4-BE49-F238E27FC236}">
                <a16:creationId xmlns:a16="http://schemas.microsoft.com/office/drawing/2014/main" id="{1077F38A-E023-4AD3-A893-2478B449CC3D}"/>
              </a:ext>
            </a:extLst>
          </p:cNvPr>
          <p:cNvSpPr txBox="1"/>
          <p:nvPr/>
        </p:nvSpPr>
        <p:spPr>
          <a:xfrm>
            <a:off x="576689" y="1225861"/>
            <a:ext cx="5273599" cy="1661993"/>
          </a:xfrm>
          <a:prstGeom prst="rect">
            <a:avLst/>
          </a:prstGeom>
          <a:noFill/>
        </p:spPr>
        <p:txBody>
          <a:bodyPr wrap="square" rtlCol="0">
            <a:spAutoFit/>
          </a:bodyPr>
          <a:lstStyle/>
          <a:p>
            <a:r>
              <a:rPr lang="fr-FR" sz="2000" dirty="0"/>
              <a:t>C’ EST QUOI ?</a:t>
            </a:r>
          </a:p>
          <a:p>
            <a:r>
              <a:rPr lang="fr-FR" sz="2000" dirty="0"/>
              <a:t>Absence de certaines </a:t>
            </a:r>
            <a:r>
              <a:rPr lang="fr-FR" sz="2000" dirty="0">
                <a:solidFill>
                  <a:schemeClr val="accent1"/>
                </a:solidFill>
              </a:rPr>
              <a:t>condamnations inscrites au casier judiciaire</a:t>
            </a:r>
            <a:endParaRPr lang="fr-FR" sz="2000" dirty="0"/>
          </a:p>
          <a:p>
            <a:r>
              <a:rPr lang="fr-FR" sz="1400" dirty="0"/>
              <a:t>délits à caractères sexuels, violence, terrorisme, meurtre, fraude fiscale… mais aussi conduite sous l’emprise de stupéfiants,</a:t>
            </a:r>
          </a:p>
          <a:p>
            <a:r>
              <a:rPr lang="fr-FR" sz="1400" dirty="0"/>
              <a:t>transport de matières explosives….</a:t>
            </a:r>
            <a:endParaRPr lang="fr-FR" sz="2000" dirty="0"/>
          </a:p>
        </p:txBody>
      </p:sp>
      <p:pic>
        <p:nvPicPr>
          <p:cNvPr id="7" name="Graphique 6" descr="Utilisateur">
            <a:extLst>
              <a:ext uri="{FF2B5EF4-FFF2-40B4-BE49-F238E27FC236}">
                <a16:creationId xmlns:a16="http://schemas.microsoft.com/office/drawing/2014/main" id="{124003A9-78A4-47DE-B5A7-425C90BBA3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4044" y="3464345"/>
            <a:ext cx="914400" cy="914400"/>
          </a:xfrm>
          <a:prstGeom prst="rect">
            <a:avLst/>
          </a:prstGeom>
        </p:spPr>
      </p:pic>
      <p:sp>
        <p:nvSpPr>
          <p:cNvPr id="13" name="ZoneTexte 12">
            <a:extLst>
              <a:ext uri="{FF2B5EF4-FFF2-40B4-BE49-F238E27FC236}">
                <a16:creationId xmlns:a16="http://schemas.microsoft.com/office/drawing/2014/main" id="{56C1BC84-8B64-4A73-A474-45ED2982C6FC}"/>
              </a:ext>
            </a:extLst>
          </p:cNvPr>
          <p:cNvSpPr txBox="1"/>
          <p:nvPr/>
        </p:nvSpPr>
        <p:spPr>
          <a:xfrm>
            <a:off x="6259525" y="1225861"/>
            <a:ext cx="5622988" cy="1938992"/>
          </a:xfrm>
          <a:prstGeom prst="rect">
            <a:avLst/>
          </a:prstGeom>
          <a:noFill/>
        </p:spPr>
        <p:txBody>
          <a:bodyPr wrap="square" rtlCol="0">
            <a:spAutoFit/>
          </a:bodyPr>
          <a:lstStyle/>
          <a:p>
            <a:r>
              <a:rPr lang="fr-FR" sz="2000" dirty="0"/>
              <a:t>QUI EST CONCERNE ?</a:t>
            </a:r>
          </a:p>
          <a:p>
            <a:pPr marL="806450"/>
            <a:endParaRPr lang="fr-FR" sz="2000" dirty="0"/>
          </a:p>
          <a:p>
            <a:pPr marL="806450"/>
            <a:r>
              <a:rPr lang="fr-FR" sz="2000" dirty="0"/>
              <a:t>Tous les </a:t>
            </a:r>
            <a:r>
              <a:rPr lang="fr-FR" sz="2000" dirty="0">
                <a:solidFill>
                  <a:schemeClr val="accent1"/>
                </a:solidFill>
              </a:rPr>
              <a:t>encadrants</a:t>
            </a:r>
          </a:p>
          <a:p>
            <a:pPr marL="806450"/>
            <a:r>
              <a:rPr lang="fr-FR" sz="2000" dirty="0"/>
              <a:t>Tous les </a:t>
            </a:r>
            <a:r>
              <a:rPr lang="fr-FR" sz="2000" dirty="0">
                <a:solidFill>
                  <a:schemeClr val="accent1"/>
                </a:solidFill>
              </a:rPr>
              <a:t>élus</a:t>
            </a:r>
          </a:p>
          <a:p>
            <a:pPr marL="806450"/>
            <a:r>
              <a:rPr lang="fr-FR" sz="2000" dirty="0"/>
              <a:t>Toute </a:t>
            </a:r>
            <a:r>
              <a:rPr lang="fr-FR" sz="2000" dirty="0">
                <a:solidFill>
                  <a:schemeClr val="accent1"/>
                </a:solidFill>
              </a:rPr>
              <a:t>personne qui intervient auprès de mineurs</a:t>
            </a:r>
          </a:p>
        </p:txBody>
      </p:sp>
      <p:pic>
        <p:nvPicPr>
          <p:cNvPr id="9" name="Graphique 8" descr="Groupe de personnes">
            <a:extLst>
              <a:ext uri="{FF2B5EF4-FFF2-40B4-BE49-F238E27FC236}">
                <a16:creationId xmlns:a16="http://schemas.microsoft.com/office/drawing/2014/main" id="{51A775D5-5601-4E50-BC8D-D5F501B27E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8240" y="2410520"/>
            <a:ext cx="914400" cy="914400"/>
          </a:xfrm>
          <a:prstGeom prst="rect">
            <a:avLst/>
          </a:prstGeom>
        </p:spPr>
      </p:pic>
      <p:sp>
        <p:nvSpPr>
          <p:cNvPr id="17" name="ZoneTexte 16">
            <a:extLst>
              <a:ext uri="{FF2B5EF4-FFF2-40B4-BE49-F238E27FC236}">
                <a16:creationId xmlns:a16="http://schemas.microsoft.com/office/drawing/2014/main" id="{942604A8-844B-4B52-812F-C3EDC12923F2}"/>
              </a:ext>
            </a:extLst>
          </p:cNvPr>
          <p:cNvSpPr txBox="1"/>
          <p:nvPr/>
        </p:nvSpPr>
        <p:spPr>
          <a:xfrm>
            <a:off x="576689" y="3997138"/>
            <a:ext cx="5198958" cy="1938992"/>
          </a:xfrm>
          <a:prstGeom prst="rect">
            <a:avLst/>
          </a:prstGeom>
          <a:noFill/>
        </p:spPr>
        <p:txBody>
          <a:bodyPr wrap="square" rtlCol="0">
            <a:spAutoFit/>
          </a:bodyPr>
          <a:lstStyle/>
          <a:p>
            <a:r>
              <a:rPr lang="fr-FR" sz="2000" dirty="0"/>
              <a:t>QUI EST EN CHARGE ?</a:t>
            </a:r>
          </a:p>
          <a:p>
            <a:endParaRPr lang="fr-FR" sz="2000" dirty="0"/>
          </a:p>
          <a:p>
            <a:r>
              <a:rPr lang="fr-FR" sz="2000" dirty="0"/>
              <a:t>C’est le </a:t>
            </a:r>
            <a:r>
              <a:rPr lang="fr-FR" sz="2000" dirty="0">
                <a:solidFill>
                  <a:schemeClr val="accent1"/>
                </a:solidFill>
              </a:rPr>
              <a:t>responsable de la structure </a:t>
            </a:r>
            <a:r>
              <a:rPr lang="fr-FR" sz="2000" dirty="0"/>
              <a:t>qui doit s’assurer de « l’honorabilité » des encadrants.</a:t>
            </a:r>
          </a:p>
          <a:p>
            <a:endParaRPr lang="fr-FR" sz="2000" dirty="0"/>
          </a:p>
          <a:p>
            <a:r>
              <a:rPr lang="fr-FR" sz="2000" dirty="0">
                <a:solidFill>
                  <a:srgbClr val="C1440C"/>
                </a:solidFill>
              </a:rPr>
              <a:t>Nouveau</a:t>
            </a:r>
            <a:r>
              <a:rPr lang="fr-FR" sz="2000" dirty="0"/>
              <a:t> : processus automatisé en préparation</a:t>
            </a:r>
          </a:p>
        </p:txBody>
      </p:sp>
      <p:pic>
        <p:nvPicPr>
          <p:cNvPr id="19" name="Graphique 18" descr="Flux de travail">
            <a:extLst>
              <a:ext uri="{FF2B5EF4-FFF2-40B4-BE49-F238E27FC236}">
                <a16:creationId xmlns:a16="http://schemas.microsoft.com/office/drawing/2014/main" id="{B2AEA065-C796-4AD4-BAB6-9B56784560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38240" y="3464345"/>
            <a:ext cx="914400" cy="914400"/>
          </a:xfrm>
          <a:prstGeom prst="rect">
            <a:avLst/>
          </a:prstGeom>
        </p:spPr>
      </p:pic>
      <p:sp>
        <p:nvSpPr>
          <p:cNvPr id="21" name="ZoneTexte 20">
            <a:extLst>
              <a:ext uri="{FF2B5EF4-FFF2-40B4-BE49-F238E27FC236}">
                <a16:creationId xmlns:a16="http://schemas.microsoft.com/office/drawing/2014/main" id="{DADF6BB3-3308-4F23-AC25-E0046A46A906}"/>
              </a:ext>
            </a:extLst>
          </p:cNvPr>
          <p:cNvSpPr txBox="1"/>
          <p:nvPr/>
        </p:nvSpPr>
        <p:spPr>
          <a:xfrm>
            <a:off x="6189311" y="3734935"/>
            <a:ext cx="5659368" cy="1938992"/>
          </a:xfrm>
          <a:prstGeom prst="rect">
            <a:avLst/>
          </a:prstGeom>
          <a:noFill/>
        </p:spPr>
        <p:txBody>
          <a:bodyPr wrap="square" rtlCol="0">
            <a:spAutoFit/>
          </a:bodyPr>
          <a:lstStyle/>
          <a:p>
            <a:pPr marL="801688"/>
            <a:r>
              <a:rPr lang="fr-FR" sz="2000" dirty="0"/>
              <a:t>COMMENT ?</a:t>
            </a:r>
          </a:p>
          <a:p>
            <a:pPr marL="801688"/>
            <a:endParaRPr lang="fr-FR" sz="2000" dirty="0"/>
          </a:p>
          <a:p>
            <a:pPr marL="1708150" indent="-1708150"/>
            <a:r>
              <a:rPr lang="fr-FR" sz="2000" dirty="0"/>
              <a:t>Pros : carte professionnelle délivrée par la </a:t>
            </a:r>
            <a:r>
              <a:rPr lang="fr-FR" sz="2000" dirty="0">
                <a:solidFill>
                  <a:schemeClr val="accent1"/>
                </a:solidFill>
              </a:rPr>
              <a:t>DDCS</a:t>
            </a:r>
          </a:p>
          <a:p>
            <a:pPr marL="1708150" indent="-1708150"/>
            <a:endParaRPr lang="fr-FR" sz="2000" dirty="0"/>
          </a:p>
          <a:p>
            <a:r>
              <a:rPr lang="fr-FR" sz="2000" dirty="0"/>
              <a:t>Bénévoles : extrait de casier judiciaire </a:t>
            </a:r>
            <a:r>
              <a:rPr lang="fr-FR" sz="1200" dirty="0"/>
              <a:t>(fourni par le bénévole)</a:t>
            </a:r>
          </a:p>
          <a:p>
            <a:r>
              <a:rPr lang="fr-FR" sz="2000" dirty="0"/>
              <a:t>ou solliciter la </a:t>
            </a:r>
            <a:r>
              <a:rPr lang="fr-FR" sz="2000" dirty="0">
                <a:solidFill>
                  <a:schemeClr val="accent1"/>
                </a:solidFill>
              </a:rPr>
              <a:t>DDCS</a:t>
            </a:r>
          </a:p>
        </p:txBody>
      </p:sp>
      <p:cxnSp>
        <p:nvCxnSpPr>
          <p:cNvPr id="6" name="Connecteur droit 5">
            <a:extLst>
              <a:ext uri="{FF2B5EF4-FFF2-40B4-BE49-F238E27FC236}">
                <a16:creationId xmlns:a16="http://schemas.microsoft.com/office/drawing/2014/main" id="{BD1D7C17-FAF1-46F1-A32D-14EE075781A4}"/>
              </a:ext>
            </a:extLst>
          </p:cNvPr>
          <p:cNvCxnSpPr/>
          <p:nvPr/>
        </p:nvCxnSpPr>
        <p:spPr>
          <a:xfrm>
            <a:off x="6096000" y="1079200"/>
            <a:ext cx="0" cy="53378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187A191A-D3D2-4039-A135-D997C505114F}"/>
              </a:ext>
            </a:extLst>
          </p:cNvPr>
          <p:cNvCxnSpPr>
            <a:cxnSpLocks/>
          </p:cNvCxnSpPr>
          <p:nvPr/>
        </p:nvCxnSpPr>
        <p:spPr>
          <a:xfrm>
            <a:off x="309489" y="3429000"/>
            <a:ext cx="115391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33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B6D9C-E14A-4558-83D3-BE93AF82C47E}"/>
              </a:ext>
            </a:extLst>
          </p:cNvPr>
          <p:cNvSpPr txBox="1">
            <a:spLocks/>
          </p:cNvSpPr>
          <p:nvPr/>
        </p:nvSpPr>
        <p:spPr>
          <a:xfrm>
            <a:off x="432486" y="362462"/>
            <a:ext cx="11376000" cy="7125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dirty="0"/>
              <a:t>Responsabilité des cadres : jurisprudence (1)</a:t>
            </a:r>
          </a:p>
        </p:txBody>
      </p:sp>
      <p:sp>
        <p:nvSpPr>
          <p:cNvPr id="3" name="ZoneTexte 2">
            <a:extLst>
              <a:ext uri="{FF2B5EF4-FFF2-40B4-BE49-F238E27FC236}">
                <a16:creationId xmlns:a16="http://schemas.microsoft.com/office/drawing/2014/main" id="{B49B074D-4B1E-4066-9ADE-52CCE623B658}"/>
              </a:ext>
            </a:extLst>
          </p:cNvPr>
          <p:cNvSpPr txBox="1"/>
          <p:nvPr/>
        </p:nvSpPr>
        <p:spPr>
          <a:xfrm>
            <a:off x="432485" y="1738490"/>
            <a:ext cx="11285382" cy="1631216"/>
          </a:xfrm>
          <a:prstGeom prst="rect">
            <a:avLst/>
          </a:prstGeom>
          <a:noFill/>
        </p:spPr>
        <p:txBody>
          <a:bodyPr wrap="square" rtlCol="0">
            <a:spAutoFit/>
          </a:bodyPr>
          <a:lstStyle/>
          <a:p>
            <a:pPr algn="just"/>
            <a:r>
              <a:rPr lang="fr-FR" sz="2000" b="1" dirty="0">
                <a:solidFill>
                  <a:srgbClr val="00819B"/>
                </a:solidFill>
                <a:latin typeface="UnitOT"/>
              </a:rPr>
              <a:t>Traversée des Courtes dans le massif du Mont-Blanc</a:t>
            </a:r>
          </a:p>
          <a:p>
            <a:pPr algn="just"/>
            <a:endParaRPr lang="fr-FR" sz="2000" dirty="0">
              <a:solidFill>
                <a:srgbClr val="212121"/>
              </a:solidFill>
              <a:latin typeface="UnitOT"/>
            </a:endParaRPr>
          </a:p>
          <a:p>
            <a:pPr algn="just"/>
            <a:r>
              <a:rPr lang="fr-FR" sz="2000" dirty="0">
                <a:solidFill>
                  <a:srgbClr val="212121"/>
                </a:solidFill>
                <a:latin typeface="UnitOT"/>
              </a:rPr>
              <a:t>Un initiateur du Club alpin français de Bourg-en-Bresse a répondu d’</a:t>
            </a:r>
            <a:r>
              <a:rPr lang="fr-FR" sz="2000" b="1" dirty="0">
                <a:solidFill>
                  <a:srgbClr val="212121"/>
                </a:solidFill>
                <a:latin typeface="UnitOT"/>
              </a:rPr>
              <a:t>homicide involontaire</a:t>
            </a:r>
            <a:r>
              <a:rPr lang="fr-FR" sz="2000" dirty="0">
                <a:solidFill>
                  <a:srgbClr val="212121"/>
                </a:solidFill>
                <a:latin typeface="UnitOT"/>
              </a:rPr>
              <a:t> devant le tribunal correctionnel de Bonneville. Il avait, le 6 juillet 2014, </a:t>
            </a:r>
            <a:r>
              <a:rPr lang="fr-FR" sz="2000" dirty="0">
                <a:solidFill>
                  <a:schemeClr val="accent1"/>
                </a:solidFill>
                <a:latin typeface="UnitOT"/>
              </a:rPr>
              <a:t>laissé partir devant</a:t>
            </a:r>
            <a:r>
              <a:rPr lang="fr-FR" sz="2000" dirty="0">
                <a:solidFill>
                  <a:srgbClr val="212121"/>
                </a:solidFill>
                <a:latin typeface="UnitOT"/>
              </a:rPr>
              <a:t> une cordée de deux personnes, qui avançait plus vite que le reste du groupe.</a:t>
            </a:r>
          </a:p>
        </p:txBody>
      </p:sp>
      <p:pic>
        <p:nvPicPr>
          <p:cNvPr id="1026" name="Picture 2">
            <a:extLst>
              <a:ext uri="{FF2B5EF4-FFF2-40B4-BE49-F238E27FC236}">
                <a16:creationId xmlns:a16="http://schemas.microsoft.com/office/drawing/2014/main" id="{0C001E82-B2DC-4424-BA69-F084712BD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072" y="3361385"/>
            <a:ext cx="4620296" cy="308019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904B7EF-8072-4973-9776-C711B954677F}"/>
              </a:ext>
            </a:extLst>
          </p:cNvPr>
          <p:cNvSpPr txBox="1"/>
          <p:nvPr/>
        </p:nvSpPr>
        <p:spPr>
          <a:xfrm>
            <a:off x="432485" y="3655296"/>
            <a:ext cx="6638016" cy="1631216"/>
          </a:xfrm>
          <a:prstGeom prst="rect">
            <a:avLst/>
          </a:prstGeom>
          <a:noFill/>
        </p:spPr>
        <p:txBody>
          <a:bodyPr wrap="square" rtlCol="0">
            <a:spAutoFit/>
          </a:bodyPr>
          <a:lstStyle/>
          <a:p>
            <a:pPr algn="just"/>
            <a:r>
              <a:rPr lang="fr-FR" sz="2000" dirty="0">
                <a:solidFill>
                  <a:srgbClr val="212121"/>
                </a:solidFill>
                <a:latin typeface="UnitOT"/>
              </a:rPr>
              <a:t>Les deux personnes ont disparu et leur corps n’ont jamais été retrouvés. Le tribunal a rendu son jugement et a condamné cet homme de 70 ans à une </a:t>
            </a:r>
            <a:r>
              <a:rPr lang="fr-FR" sz="2000" dirty="0">
                <a:solidFill>
                  <a:schemeClr val="accent1"/>
                </a:solidFill>
                <a:latin typeface="UnitOT"/>
              </a:rPr>
              <a:t>peine d’un an d’emprisonnement avec sursis</a:t>
            </a:r>
            <a:r>
              <a:rPr lang="fr-FR" sz="2000" dirty="0">
                <a:solidFill>
                  <a:srgbClr val="212121"/>
                </a:solidFill>
                <a:latin typeface="UnitOT"/>
              </a:rPr>
              <a:t>. Il devra en outre payer près de 300 000 euros de </a:t>
            </a:r>
            <a:r>
              <a:rPr lang="fr-FR" sz="2000" dirty="0">
                <a:solidFill>
                  <a:schemeClr val="accent1"/>
                </a:solidFill>
                <a:latin typeface="UnitOT"/>
              </a:rPr>
              <a:t>dommages et intérêts </a:t>
            </a:r>
            <a:r>
              <a:rPr lang="fr-FR" sz="2000" dirty="0">
                <a:solidFill>
                  <a:srgbClr val="212121"/>
                </a:solidFill>
                <a:latin typeface="UnitOT"/>
              </a:rPr>
              <a:t>aux diverses parties civiles.</a:t>
            </a:r>
          </a:p>
        </p:txBody>
      </p:sp>
    </p:spTree>
    <p:extLst>
      <p:ext uri="{BB962C8B-B14F-4D97-AF65-F5344CB8AC3E}">
        <p14:creationId xmlns:p14="http://schemas.microsoft.com/office/powerpoint/2010/main" val="1522012729"/>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3832</TotalTime>
  <Words>4351</Words>
  <Application>Microsoft Office PowerPoint</Application>
  <PresentationFormat>Grand écran</PresentationFormat>
  <Paragraphs>520</Paragraphs>
  <Slides>31</Slides>
  <Notes>19</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31</vt:i4>
      </vt:variant>
    </vt:vector>
  </HeadingPairs>
  <TitlesOfParts>
    <vt:vector size="42" baseType="lpstr">
      <vt:lpstr>ＭＳ Ｐゴシック</vt:lpstr>
      <vt:lpstr>Arial</vt:lpstr>
      <vt:lpstr>Calibri</vt:lpstr>
      <vt:lpstr>Corbel</vt:lpstr>
      <vt:lpstr>Corbel (Corps)</vt:lpstr>
      <vt:lpstr>courier</vt:lpstr>
      <vt:lpstr>Open Sans</vt:lpstr>
      <vt:lpstr>Segoe UI Semibold</vt:lpstr>
      <vt:lpstr>Times New Roman</vt:lpstr>
      <vt:lpstr>UnitOT</vt:lpstr>
      <vt:lpstr>Base</vt:lpstr>
      <vt:lpstr>Réglementation et recommandations</vt:lpstr>
      <vt:lpstr>Avertissement</vt:lpstr>
      <vt:lpstr>Au programme</vt:lpstr>
      <vt:lpstr>L'encadrement</vt:lpstr>
      <vt:lpstr>Préconisations fédérales pour l’encadrement</vt:lpstr>
      <vt:lpstr>Responsabilités et compétences</vt:lpstr>
      <vt:lpstr>Comment évaluer les compétences ?</vt:lpstr>
      <vt:lpstr>Honorabilité des encadrants</vt:lpstr>
      <vt:lpstr>Présentation PowerPoint</vt:lpstr>
      <vt:lpstr>Présentation PowerPoint</vt:lpstr>
      <vt:lpstr>L’accueil des mineurs</vt:lpstr>
      <vt:lpstr>L'accueil des mineurs</vt:lpstr>
      <vt:lpstr>L'accueil des mineurs en contexte fédéral : Club, stage, EDSC</vt:lpstr>
      <vt:lpstr>Les obligations pour l'accueil des mineurs en contexte fédéral : Club, stage, EDSC</vt:lpstr>
      <vt:lpstr>L'accueil des mineurs en ACM</vt:lpstr>
      <vt:lpstr>Présentation PowerPoint</vt:lpstr>
      <vt:lpstr>La pratique de la spéléo en milieu scolaire</vt:lpstr>
      <vt:lpstr>Présentation PowerPoint</vt:lpstr>
      <vt:lpstr>Accès et protection des sites de pratique</vt:lpstr>
      <vt:lpstr>Présentation PowerPoint</vt:lpstr>
      <vt:lpstr>Présentation PowerPoint</vt:lpstr>
      <vt:lpstr>Présentation PowerPoint</vt:lpstr>
      <vt:lpstr>Présentation PowerPoint</vt:lpstr>
      <vt:lpstr>Gestion des EPI</vt:lpstr>
      <vt:lpstr>Présentation PowerPoint</vt:lpstr>
      <vt:lpstr>Présentation PowerPoint</vt:lpstr>
      <vt:lpstr>FIN</vt:lpstr>
      <vt:lpstr>Back-up</vt:lpstr>
      <vt:lpstr>Les classes de cavités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d’accidents en spéléo</dc:title>
  <dc:creator>r.limagne@gmail.com</dc:creator>
  <cp:lastModifiedBy>Hélène Mathias</cp:lastModifiedBy>
  <cp:revision>270</cp:revision>
  <dcterms:created xsi:type="dcterms:W3CDTF">2019-10-22T08:35:48Z</dcterms:created>
  <dcterms:modified xsi:type="dcterms:W3CDTF">2020-12-10T16:35:58Z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593b6e-8994-43c5-a486-e951b5f02cec_Enabled">
    <vt:lpwstr>True</vt:lpwstr>
  </property>
  <property fmtid="{D5CDD505-2E9C-101B-9397-08002B2CF9AE}" pid="3" name="MSIP_Label_a4593b6e-8994-43c5-a486-e951b5f02cec_SiteId">
    <vt:lpwstr>329e91b0-e21f-48fb-a071-456717ecc28e</vt:lpwstr>
  </property>
  <property fmtid="{D5CDD505-2E9C-101B-9397-08002B2CF9AE}" pid="4" name="MSIP_Label_a4593b6e-8994-43c5-a486-e951b5f02cec_Owner">
    <vt:lpwstr>helene.mathias@total.com</vt:lpwstr>
  </property>
  <property fmtid="{D5CDD505-2E9C-101B-9397-08002B2CF9AE}" pid="5" name="MSIP_Label_a4593b6e-8994-43c5-a486-e951b5f02cec_SetDate">
    <vt:lpwstr>2020-11-01T19:37:57.0055965Z</vt:lpwstr>
  </property>
  <property fmtid="{D5CDD505-2E9C-101B-9397-08002B2CF9AE}" pid="6" name="MSIP_Label_a4593b6e-8994-43c5-a486-e951b5f02cec_Name">
    <vt:lpwstr>Public</vt:lpwstr>
  </property>
  <property fmtid="{D5CDD505-2E9C-101B-9397-08002B2CF9AE}" pid="7" name="MSIP_Label_a4593b6e-8994-43c5-a486-e951b5f02cec_Application">
    <vt:lpwstr>Microsoft Azure Information Protection</vt:lpwstr>
  </property>
  <property fmtid="{D5CDD505-2E9C-101B-9397-08002B2CF9AE}" pid="8" name="MSIP_Label_a4593b6e-8994-43c5-a486-e951b5f02cec_ActionId">
    <vt:lpwstr>c0c4cb71-1297-49fa-b1dd-afb41edca223</vt:lpwstr>
  </property>
  <property fmtid="{D5CDD505-2E9C-101B-9397-08002B2CF9AE}" pid="9" name="MSIP_Label_a4593b6e-8994-43c5-a486-e951b5f02cec_Extended_MSFT_Method">
    <vt:lpwstr>Manual</vt:lpwstr>
  </property>
  <property fmtid="{D5CDD505-2E9C-101B-9397-08002B2CF9AE}" pid="10" name="Sensitivity">
    <vt:lpwstr>Public</vt:lpwstr>
  </property>
</Properties>
</file>